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15"/>
  </p:notesMasterIdLst>
  <p:sldIdLst>
    <p:sldId id="260" r:id="rId2"/>
    <p:sldId id="261" r:id="rId3"/>
    <p:sldId id="335" r:id="rId4"/>
    <p:sldId id="337" r:id="rId5"/>
    <p:sldId id="321" r:id="rId6"/>
    <p:sldId id="346" r:id="rId7"/>
    <p:sldId id="342" r:id="rId8"/>
    <p:sldId id="347" r:id="rId9"/>
    <p:sldId id="336" r:id="rId10"/>
    <p:sldId id="338" r:id="rId11"/>
    <p:sldId id="343" r:id="rId12"/>
    <p:sldId id="339" r:id="rId13"/>
    <p:sldId id="34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87"/>
  </p:normalViewPr>
  <p:slideViewPr>
    <p:cSldViewPr snapToGrid="0">
      <p:cViewPr varScale="1">
        <p:scale>
          <a:sx n="120" d="100"/>
          <a:sy n="120"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D9C0F-5E42-9849-9593-27E445365B1F}" type="datetimeFigureOut">
              <a:rPr lang="pt-BR" smtClean="0"/>
              <a:t>20/05/2024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C84F4-C4E5-6648-863D-F47FE4F061AB}" type="slidenum">
              <a:rPr lang="pt-BR" smtClean="0"/>
              <a:t>‹nº›</a:t>
            </a:fld>
            <a:endParaRPr lang="pt-BR"/>
          </a:p>
        </p:txBody>
      </p:sp>
    </p:spTree>
    <p:extLst>
      <p:ext uri="{BB962C8B-B14F-4D97-AF65-F5344CB8AC3E}">
        <p14:creationId xmlns:p14="http://schemas.microsoft.com/office/powerpoint/2010/main" val="108502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pessoal, falando aqui sobre como funcionam as certificações da AWS, nós temos aqui alguns níveis, começamos pela Cloud Practitioner, onde é esperado que o candidato tenha a compreensão básica da nuvem AWS. Sem necessidade de experiência anterior. Serão cobrados coisas como: conceitos de nuvem, segurança e conformidade, tecnologia e serviços da nuvem, entender como é feita a cobrança, preços e suporte na nuvem</a:t>
            </a:r>
          </a:p>
          <a:p>
            <a:endParaRPr lang="pt-BR" dirty="0"/>
          </a:p>
          <a:p>
            <a:r>
              <a:rPr lang="pt-BR" dirty="0"/>
              <a:t>Partindo para o nível associado, temos certificações baseadas em funções: Solutions Architect onde o candidato precisa entender como os serviços se integram, e como construir arquiteturas seguras, resilientes, de alto desempenho e com custo otimizado</a:t>
            </a:r>
          </a:p>
          <a:p>
            <a:endParaRPr lang="pt-BR" dirty="0"/>
          </a:p>
          <a:p>
            <a:r>
              <a:rPr lang="pt-BR" dirty="0"/>
              <a:t>Já na Developer, o candidato precisa saber:</a:t>
            </a:r>
          </a:p>
          <a:p>
            <a:r>
              <a:rPr lang="pt-BR" dirty="0"/>
              <a:t>- desenvolvimento com serviços da AWS</a:t>
            </a:r>
          </a:p>
          <a:p>
            <a:r>
              <a:rPr lang="pt-BR" dirty="0"/>
              <a:t>- segurança</a:t>
            </a:r>
          </a:p>
          <a:p>
            <a:r>
              <a:rPr lang="pt-BR" dirty="0"/>
              <a:t>- implantação</a:t>
            </a:r>
          </a:p>
          <a:p>
            <a:r>
              <a:rPr lang="pt-BR" dirty="0"/>
              <a:t>- solução de problemas e otimização</a:t>
            </a:r>
          </a:p>
          <a:p>
            <a:endParaRPr lang="pt-BR" dirty="0"/>
          </a:p>
          <a:p>
            <a:r>
              <a:rPr lang="pt-BR" dirty="0"/>
              <a:t>Na </a:t>
            </a:r>
            <a:r>
              <a:rPr lang="pt-BR" dirty="0" err="1"/>
              <a:t>SysOps</a:t>
            </a:r>
            <a:r>
              <a:rPr lang="pt-BR" dirty="0"/>
              <a:t>, entender como é feito:</a:t>
            </a:r>
          </a:p>
          <a:p>
            <a:r>
              <a:rPr lang="pt-BR" dirty="0"/>
              <a:t>-  o monitoramento, logs e remediações,</a:t>
            </a:r>
          </a:p>
          <a:p>
            <a:r>
              <a:rPr lang="pt-BR" dirty="0"/>
              <a:t>- confiabilidade e continuidade de negócio</a:t>
            </a:r>
          </a:p>
          <a:p>
            <a:r>
              <a:rPr lang="pt-BR" dirty="0"/>
              <a:t>- implantação, provisionamento e automações</a:t>
            </a:r>
          </a:p>
          <a:p>
            <a:r>
              <a:rPr lang="pt-BR" dirty="0"/>
              <a:t>- segurança e conformidade</a:t>
            </a:r>
          </a:p>
          <a:p>
            <a:r>
              <a:rPr lang="pt-BR" dirty="0"/>
              <a:t>- rede e entrega de conteúdo</a:t>
            </a:r>
          </a:p>
          <a:p>
            <a:r>
              <a:rPr lang="pt-BR" dirty="0"/>
              <a:t>-  custo e otimização</a:t>
            </a:r>
          </a:p>
          <a:p>
            <a:endParaRPr lang="pt-BR" dirty="0"/>
          </a:p>
          <a:p>
            <a:r>
              <a:rPr lang="pt-BR" dirty="0"/>
              <a:t>A certificação de Data Engineer é a mais nova, o candidato precisa saber sobre </a:t>
            </a:r>
          </a:p>
          <a:p>
            <a:endParaRPr lang="pt-BR" dirty="0"/>
          </a:p>
          <a:p>
            <a:r>
              <a:rPr lang="pt-BR" dirty="0"/>
              <a:t>- Ingestão e transformação</a:t>
            </a:r>
          </a:p>
          <a:p>
            <a:r>
              <a:rPr lang="pt-BR" dirty="0"/>
              <a:t>- Gerenciamento de armazenamento de dados</a:t>
            </a:r>
          </a:p>
          <a:p>
            <a:r>
              <a:rPr lang="pt-BR" dirty="0"/>
              <a:t>- Operações de dados e suporte</a:t>
            </a:r>
          </a:p>
          <a:p>
            <a:r>
              <a:rPr lang="pt-BR" dirty="0"/>
              <a:t>- Segurança e governança de dados</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AF2C84F4-C4E5-6648-863D-F47FE4F061AB}" type="slidenum">
              <a:rPr lang="pt-BR" smtClean="0"/>
              <a:t>1</a:t>
            </a:fld>
            <a:endParaRPr lang="pt-BR"/>
          </a:p>
        </p:txBody>
      </p:sp>
    </p:spTree>
    <p:extLst>
      <p:ext uri="{BB962C8B-B14F-4D97-AF65-F5344CB8AC3E}">
        <p14:creationId xmlns:p14="http://schemas.microsoft.com/office/powerpoint/2010/main" val="83104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nível professional, recomenda-se experiência anterior de 2 anos na nuvem AWS</a:t>
            </a:r>
          </a:p>
          <a:p>
            <a:endParaRPr lang="pt-BR" dirty="0"/>
          </a:p>
          <a:p>
            <a:r>
              <a:rPr lang="pt-BR" dirty="0"/>
              <a:t>A Solutions Architect, o candidato precisa ter conhecimento sobre:</a:t>
            </a:r>
          </a:p>
          <a:p>
            <a:endParaRPr lang="pt-BR" dirty="0"/>
          </a:p>
          <a:p>
            <a:r>
              <a:rPr lang="pt-BR" dirty="0"/>
              <a:t>- Soluções de design de complexidade organizacional</a:t>
            </a:r>
          </a:p>
          <a:p>
            <a:endParaRPr lang="pt-BR" dirty="0"/>
          </a:p>
          <a:p>
            <a:r>
              <a:rPr lang="pt-BR" dirty="0"/>
              <a:t>- Design de novas soluções</a:t>
            </a:r>
          </a:p>
          <a:p>
            <a:endParaRPr lang="pt-BR" dirty="0"/>
          </a:p>
          <a:p>
            <a:r>
              <a:rPr lang="pt-BR" dirty="0"/>
              <a:t>- Melhoria contínua das soluções existentes</a:t>
            </a:r>
          </a:p>
          <a:p>
            <a:endParaRPr lang="pt-BR" dirty="0"/>
          </a:p>
          <a:p>
            <a:r>
              <a:rPr lang="pt-BR" dirty="0"/>
              <a:t>- Aceleração da migração e da modernização da carga de trabalho</a:t>
            </a:r>
          </a:p>
          <a:p>
            <a:endParaRPr lang="pt-BR" dirty="0"/>
          </a:p>
          <a:p>
            <a:r>
              <a:rPr lang="pt-BR" dirty="0"/>
              <a:t>Já na DevOps, o candidato precisa ter conhecimento sobre:</a:t>
            </a:r>
          </a:p>
          <a:p>
            <a:endParaRPr lang="pt-BR" dirty="0"/>
          </a:p>
          <a:p>
            <a:r>
              <a:rPr lang="pt-BR" dirty="0"/>
              <a:t>- Automação SDLC</a:t>
            </a:r>
          </a:p>
          <a:p>
            <a:r>
              <a:rPr lang="pt-BR" dirty="0"/>
              <a:t>- Gerenciamento de configuração e IAC</a:t>
            </a:r>
          </a:p>
          <a:p>
            <a:r>
              <a:rPr lang="pt-BR" dirty="0"/>
              <a:t>- Solução em nuvem resilientes</a:t>
            </a:r>
          </a:p>
          <a:p>
            <a:r>
              <a:rPr lang="pt-BR" dirty="0"/>
              <a:t>- Monitoramento e registro</a:t>
            </a:r>
          </a:p>
          <a:p>
            <a:r>
              <a:rPr lang="pt-BR" dirty="0"/>
              <a:t>- Resposta a incidentes e eventos</a:t>
            </a:r>
          </a:p>
          <a:p>
            <a:r>
              <a:rPr lang="pt-BR" dirty="0"/>
              <a:t>- Segurança e conformidade</a:t>
            </a:r>
          </a:p>
          <a:p>
            <a:endParaRPr lang="pt-BR" dirty="0"/>
          </a:p>
          <a:p>
            <a:r>
              <a:rPr lang="pt-BR" dirty="0"/>
              <a:t>E por último temos o nível de especialidade</a:t>
            </a:r>
          </a:p>
          <a:p>
            <a:endParaRPr lang="pt-BR" dirty="0"/>
          </a:p>
          <a:p>
            <a:r>
              <a:rPr lang="pt-BR" dirty="0"/>
              <a:t>Aqui atualmente temos 3 certificações somente</a:t>
            </a:r>
          </a:p>
          <a:p>
            <a:endParaRPr lang="pt-BR" dirty="0"/>
          </a:p>
          <a:p>
            <a:r>
              <a:rPr lang="pt-BR" dirty="0"/>
              <a:t>Na Machine Learning, será cobrado coisas como:</a:t>
            </a:r>
          </a:p>
          <a:p>
            <a:r>
              <a:rPr lang="pt-BR" dirty="0"/>
              <a:t>-  engenharia de dados</a:t>
            </a:r>
          </a:p>
          <a:p>
            <a:r>
              <a:rPr lang="pt-BR" dirty="0"/>
              <a:t>-  análise exploratória de dados</a:t>
            </a:r>
          </a:p>
          <a:p>
            <a:r>
              <a:rPr lang="pt-BR" dirty="0"/>
              <a:t>- modelagem</a:t>
            </a:r>
          </a:p>
          <a:p>
            <a:r>
              <a:rPr lang="pt-BR" dirty="0"/>
              <a:t>- implementação e operações de machine learning</a:t>
            </a:r>
          </a:p>
          <a:p>
            <a:endParaRPr lang="pt-BR" dirty="0"/>
          </a:p>
          <a:p>
            <a:r>
              <a:rPr lang="pt-BR" dirty="0"/>
              <a:t>Em Security, é cobrado coisas como:</a:t>
            </a:r>
          </a:p>
          <a:p>
            <a:endParaRPr lang="pt-BR" dirty="0"/>
          </a:p>
          <a:p>
            <a:r>
              <a:rPr lang="pt-BR" dirty="0"/>
              <a:t>Detecção de ameaças e resposta a incidentes,</a:t>
            </a:r>
          </a:p>
          <a:p>
            <a:r>
              <a:rPr lang="pt-BR" dirty="0"/>
              <a:t>Registro e monitoramento de segurança</a:t>
            </a:r>
          </a:p>
          <a:p>
            <a:r>
              <a:rPr lang="pt-BR" dirty="0"/>
              <a:t>Segurança de infraestrutura</a:t>
            </a:r>
          </a:p>
          <a:p>
            <a:r>
              <a:rPr lang="pt-BR" dirty="0"/>
              <a:t>Gerenciamento de identidade e acesso</a:t>
            </a:r>
          </a:p>
          <a:p>
            <a:r>
              <a:rPr lang="pt-BR" dirty="0"/>
              <a:t>Proteção de dados</a:t>
            </a:r>
          </a:p>
          <a:p>
            <a:r>
              <a:rPr lang="pt-BR" dirty="0"/>
              <a:t>Gerenciamento e governança de segurança</a:t>
            </a:r>
          </a:p>
          <a:p>
            <a:endParaRPr lang="pt-BR" dirty="0"/>
          </a:p>
          <a:p>
            <a:endParaRPr lang="pt-BR" dirty="0"/>
          </a:p>
          <a:p>
            <a:r>
              <a:rPr lang="pt-BR" dirty="0"/>
              <a:t>E temos outras que foram retiradas, deixei aqui para título de curiosidade, agora fica mais fácil de obter a jaqueta dourada, brincadeiras a parte</a:t>
            </a:r>
          </a:p>
          <a:p>
            <a:endParaRPr lang="pt-BR" dirty="0"/>
          </a:p>
        </p:txBody>
      </p:sp>
      <p:sp>
        <p:nvSpPr>
          <p:cNvPr id="4" name="Espaço Reservado para Número de Slide 3"/>
          <p:cNvSpPr>
            <a:spLocks noGrp="1"/>
          </p:cNvSpPr>
          <p:nvPr>
            <p:ph type="sldNum" sz="quarter" idx="5"/>
          </p:nvPr>
        </p:nvSpPr>
        <p:spPr/>
        <p:txBody>
          <a:bodyPr/>
          <a:lstStyle/>
          <a:p>
            <a:fld id="{AF2C84F4-C4E5-6648-863D-F47FE4F061AB}" type="slidenum">
              <a:rPr lang="pt-BR" smtClean="0"/>
              <a:t>2</a:t>
            </a:fld>
            <a:endParaRPr lang="pt-BR"/>
          </a:p>
        </p:txBody>
      </p:sp>
    </p:spTree>
    <p:extLst>
      <p:ext uri="{BB962C8B-B14F-4D97-AF65-F5344CB8AC3E}">
        <p14:creationId xmlns:p14="http://schemas.microsoft.com/office/powerpoint/2010/main" val="632374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AF2C84F4-C4E5-6648-863D-F47FE4F061AB}" type="slidenum">
              <a:rPr lang="pt-BR" smtClean="0"/>
              <a:t>3</a:t>
            </a:fld>
            <a:endParaRPr lang="pt-BR"/>
          </a:p>
        </p:txBody>
      </p:sp>
    </p:spTree>
    <p:extLst>
      <p:ext uri="{BB962C8B-B14F-4D97-AF65-F5344CB8AC3E}">
        <p14:creationId xmlns:p14="http://schemas.microsoft.com/office/powerpoint/2010/main" val="306186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3510122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1224070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41095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929270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158911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371593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8" name="Footer Placeholder 7"/>
          <p:cNvSpPr>
            <a:spLocks noGrp="1"/>
          </p:cNvSpPr>
          <p:nvPr>
            <p:ph type="ftr" sz="quarter" idx="11"/>
          </p:nvPr>
        </p:nvSpPr>
        <p:spPr/>
        <p:txBody>
          <a:bodyPr/>
          <a:lstStyle/>
          <a:p>
            <a:endParaRPr lang="en-US" spc="50" dirty="0"/>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892419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4" name="Footer Placeholder 3"/>
          <p:cNvSpPr>
            <a:spLocks noGrp="1"/>
          </p:cNvSpPr>
          <p:nvPr>
            <p:ph type="ftr" sz="quarter" idx="11"/>
          </p:nvPr>
        </p:nvSpPr>
        <p:spPr/>
        <p:txBody>
          <a:bodyPr/>
          <a:lstStyle/>
          <a:p>
            <a:endParaRPr lang="en-US" spc="50" dirty="0"/>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113269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3" name="Footer Placeholder 2"/>
          <p:cNvSpPr>
            <a:spLocks noGrp="1"/>
          </p:cNvSpPr>
          <p:nvPr>
            <p:ph type="ftr" sz="quarter" idx="11"/>
          </p:nvPr>
        </p:nvSpPr>
        <p:spPr/>
        <p:txBody>
          <a:bodyPr/>
          <a:lstStyle/>
          <a:p>
            <a:endParaRPr lang="en-US" spc="50" dirty="0"/>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166836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707197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5/19/24</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737553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A37D6D71-8B28-4ED6-B932-04B197003D23}" type="datetimeFigureOut">
              <a:rPr lang="en-US" smtClean="0"/>
              <a:pPr algn="r"/>
              <a:t>5/19/24</a:t>
            </a:fld>
            <a:endParaRPr lang="en-US" spc="5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pc="5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149585997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aws.training/certific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C32589E-1A9B-5E5A-6F9E-11E62ED176D7}"/>
              </a:ext>
            </a:extLst>
          </p:cNvPr>
          <p:cNvPicPr>
            <a:picLocks noChangeAspect="1" noChangeArrowheads="1"/>
          </p:cNvPicPr>
          <p:nvPr/>
        </p:nvPicPr>
        <p:blipFill>
          <a:blip r:embed="rId3"/>
          <a:srcRect/>
          <a:stretch/>
        </p:blipFill>
        <p:spPr bwMode="auto">
          <a:xfrm>
            <a:off x="271464" y="200024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015B67F-BA6E-E929-F457-F321EC2A5599}"/>
              </a:ext>
            </a:extLst>
          </p:cNvPr>
          <p:cNvPicPr>
            <a:picLocks noChangeAspect="1" noChangeArrowheads="1"/>
          </p:cNvPicPr>
          <p:nvPr/>
        </p:nvPicPr>
        <p:blipFill>
          <a:blip r:embed="rId4"/>
          <a:srcRect/>
          <a:stretch/>
        </p:blipFill>
        <p:spPr bwMode="auto">
          <a:xfrm>
            <a:off x="4854076" y="4857747"/>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A574A40-D00E-84ED-ABE4-72C2388BC77C}"/>
              </a:ext>
            </a:extLst>
          </p:cNvPr>
          <p:cNvPicPr>
            <a:picLocks noChangeAspect="1" noChangeArrowheads="1"/>
          </p:cNvPicPr>
          <p:nvPr/>
        </p:nvPicPr>
        <p:blipFill>
          <a:blip r:embed="rId5"/>
          <a:srcRect/>
          <a:stretch/>
        </p:blipFill>
        <p:spPr bwMode="auto">
          <a:xfrm>
            <a:off x="6577007" y="4857747"/>
            <a:ext cx="1905002" cy="19050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istintivo AWS Certified SysOps Administrator - Associate">
            <a:extLst>
              <a:ext uri="{FF2B5EF4-FFF2-40B4-BE49-F238E27FC236}">
                <a16:creationId xmlns:a16="http://schemas.microsoft.com/office/drawing/2014/main" id="{CD3760C3-40BB-2B4B-0B2C-276C365153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6271" y="4857747"/>
            <a:ext cx="1905002" cy="190500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067D76E-30B5-0216-D267-6833D055D3ED}"/>
              </a:ext>
            </a:extLst>
          </p:cNvPr>
          <p:cNvPicPr>
            <a:picLocks noChangeAspect="1" noChangeArrowheads="1"/>
          </p:cNvPicPr>
          <p:nvPr/>
        </p:nvPicPr>
        <p:blipFill>
          <a:blip r:embed="rId7"/>
          <a:srcRect/>
          <a:stretch/>
        </p:blipFill>
        <p:spPr bwMode="auto">
          <a:xfrm>
            <a:off x="10012965" y="4857747"/>
            <a:ext cx="1905002" cy="1905002"/>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AD90862D-BAD1-034E-B245-68ABF6500EEC}"/>
              </a:ext>
            </a:extLst>
          </p:cNvPr>
          <p:cNvSpPr txBox="1"/>
          <p:nvPr/>
        </p:nvSpPr>
        <p:spPr>
          <a:xfrm>
            <a:off x="164901" y="309084"/>
            <a:ext cx="4840941" cy="1477328"/>
          </a:xfrm>
          <a:prstGeom prst="rect">
            <a:avLst/>
          </a:prstGeom>
          <a:noFill/>
        </p:spPr>
        <p:txBody>
          <a:bodyPr wrap="square" rtlCol="0">
            <a:spAutoFit/>
          </a:bodyPr>
          <a:lstStyle/>
          <a:p>
            <a:r>
              <a:rPr lang="pt-BR" dirty="0">
                <a:solidFill>
                  <a:schemeClr val="accent3">
                    <a:lumMod val="60000"/>
                    <a:lumOff val="40000"/>
                  </a:schemeClr>
                </a:solidFill>
                <a:latin typeface="Fredoka" pitchFamily="2" charset="-79"/>
                <a:cs typeface="Fredoka" pitchFamily="2" charset="-79"/>
              </a:rPr>
              <a:t>FUNDAMENTAL</a:t>
            </a:r>
          </a:p>
          <a:p>
            <a:endParaRPr lang="pt-BR" dirty="0">
              <a:latin typeface="Fredoka" pitchFamily="2" charset="-79"/>
              <a:cs typeface="Fredoka" pitchFamily="2" charset="-79"/>
            </a:endParaRPr>
          </a:p>
          <a:p>
            <a:r>
              <a:rPr lang="pt-BR" b="0" i="0" dirty="0">
                <a:solidFill>
                  <a:srgbClr val="FFFFFF"/>
                </a:solidFill>
                <a:effectLst/>
                <a:latin typeface="Fredoka" pitchFamily="2" charset="-79"/>
                <a:cs typeface="Fredoka" pitchFamily="2" charset="-79"/>
              </a:rPr>
              <a:t>Certificação baseada em conhecimento para compreensão básica da Nuvem AWS.</a:t>
            </a:r>
            <a:br>
              <a:rPr lang="pt-BR" dirty="0">
                <a:solidFill>
                  <a:srgbClr val="FFFFFF"/>
                </a:solidFill>
                <a:latin typeface="Fredoka" pitchFamily="2" charset="-79"/>
                <a:cs typeface="Fredoka" pitchFamily="2" charset="-79"/>
              </a:rPr>
            </a:br>
            <a:r>
              <a:rPr lang="pt-BR" b="0" i="0" dirty="0">
                <a:solidFill>
                  <a:srgbClr val="FFFFFF"/>
                </a:solidFill>
                <a:effectLst/>
                <a:latin typeface="Fredoka" pitchFamily="2" charset="-79"/>
                <a:cs typeface="Fredoka" pitchFamily="2" charset="-79"/>
              </a:rPr>
              <a:t>Sem necessidade de experiência anterior.</a:t>
            </a:r>
            <a:endParaRPr lang="pt-BR" dirty="0">
              <a:solidFill>
                <a:srgbClr val="FFFFFF"/>
              </a:solidFill>
              <a:latin typeface="Fredoka" pitchFamily="2" charset="-79"/>
              <a:cs typeface="Fredoka" pitchFamily="2" charset="-79"/>
            </a:endParaRPr>
          </a:p>
        </p:txBody>
      </p:sp>
      <p:sp>
        <p:nvSpPr>
          <p:cNvPr id="7" name="CaixaDeTexto 6">
            <a:extLst>
              <a:ext uri="{FF2B5EF4-FFF2-40B4-BE49-F238E27FC236}">
                <a16:creationId xmlns:a16="http://schemas.microsoft.com/office/drawing/2014/main" id="{4C7A29D8-9A25-EEA4-C5B4-2B0391DA2088}"/>
              </a:ext>
            </a:extLst>
          </p:cNvPr>
          <p:cNvSpPr txBox="1"/>
          <p:nvPr/>
        </p:nvSpPr>
        <p:spPr>
          <a:xfrm>
            <a:off x="4854076" y="2388998"/>
            <a:ext cx="7063891" cy="2308324"/>
          </a:xfrm>
          <a:prstGeom prst="rect">
            <a:avLst/>
          </a:prstGeom>
          <a:noFill/>
        </p:spPr>
        <p:txBody>
          <a:bodyPr wrap="square" rtlCol="0">
            <a:spAutoFit/>
          </a:bodyPr>
          <a:lstStyle/>
          <a:p>
            <a:pPr algn="l"/>
            <a:r>
              <a:rPr lang="pt-BR" dirty="0">
                <a:solidFill>
                  <a:schemeClr val="accent5"/>
                </a:solidFill>
                <a:latin typeface="Fredoka" pitchFamily="2" charset="-79"/>
                <a:cs typeface="Fredoka" pitchFamily="2" charset="-79"/>
              </a:rPr>
              <a:t>ASSOCIADO</a:t>
            </a:r>
          </a:p>
          <a:p>
            <a:pPr algn="l"/>
            <a:endParaRPr lang="pt-BR" b="0" i="0" cap="all" dirty="0">
              <a:solidFill>
                <a:schemeClr val="bg2"/>
              </a:solidFill>
              <a:effectLst/>
              <a:latin typeface="Fredoka" pitchFamily="2" charset="-79"/>
              <a:cs typeface="Fredoka" pitchFamily="2" charset="-79"/>
            </a:endParaRPr>
          </a:p>
          <a:p>
            <a:pPr algn="l"/>
            <a:r>
              <a:rPr lang="pt-BR" dirty="0">
                <a:solidFill>
                  <a:srgbClr val="FFFFFF"/>
                </a:solidFill>
                <a:latin typeface="Fredoka" pitchFamily="2" charset="-79"/>
                <a:cs typeface="Fredoka" pitchFamily="2" charset="-79"/>
              </a:rPr>
              <a:t>Certificações baseadas em função que demonstram seu conhecimento e habilidades na AWS e desenvolvem sua credibilidade enquanto profissional da Nuvem AWS.</a:t>
            </a:r>
          </a:p>
          <a:p>
            <a:pPr algn="l"/>
            <a:endParaRPr lang="pt-BR" dirty="0">
              <a:solidFill>
                <a:srgbClr val="FFFFFF"/>
              </a:solidFill>
              <a:latin typeface="Fredoka" pitchFamily="2" charset="-79"/>
              <a:cs typeface="Fredoka" pitchFamily="2" charset="-79"/>
            </a:endParaRPr>
          </a:p>
          <a:p>
            <a:pPr algn="l"/>
            <a:r>
              <a:rPr lang="pt-BR" dirty="0">
                <a:solidFill>
                  <a:srgbClr val="FFFFFF"/>
                </a:solidFill>
                <a:latin typeface="Fredoka" pitchFamily="2" charset="-79"/>
                <a:cs typeface="Fredoka" pitchFamily="2" charset="-79"/>
              </a:rPr>
              <a:t>Recomenda-se experiência anterior na nuvem e/ou uma sólida experiência em TI on-premises</a:t>
            </a:r>
            <a:r>
              <a:rPr lang="pt-BR" b="0" i="0" dirty="0">
                <a:effectLst/>
                <a:latin typeface="Fredoka" pitchFamily="2" charset="-79"/>
                <a:cs typeface="Fredoka" pitchFamily="2" charset="-79"/>
              </a:rPr>
              <a:t>.</a:t>
            </a:r>
          </a:p>
        </p:txBody>
      </p:sp>
    </p:spTree>
    <p:extLst>
      <p:ext uri="{BB962C8B-B14F-4D97-AF65-F5344CB8AC3E}">
        <p14:creationId xmlns:p14="http://schemas.microsoft.com/office/powerpoint/2010/main" val="1714490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B783753-55F3-B40E-B48D-9CF7091B5180}"/>
              </a:ext>
            </a:extLst>
          </p:cNvPr>
          <p:cNvSpPr txBox="1"/>
          <p:nvPr/>
        </p:nvSpPr>
        <p:spPr>
          <a:xfrm>
            <a:off x="325452" y="151179"/>
            <a:ext cx="7872026" cy="6555641"/>
          </a:xfrm>
          <a:prstGeom prst="rect">
            <a:avLst/>
          </a:prstGeom>
          <a:noFill/>
        </p:spPr>
        <p:txBody>
          <a:bodyPr wrap="square" rtlCol="0">
            <a:spAutoFit/>
          </a:bodyPr>
          <a:lstStyle/>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As perguntas não respondidas são avaliadas como incorretas; não há penalidade por tentar adivinhar. </a:t>
            </a: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O exame inclui 50 perguntas que afetam sua pontuação. </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Conteúdo não avaliado O exame </a:t>
            </a:r>
            <a:r>
              <a:rPr lang="pt-BR" sz="2000" dirty="0">
                <a:solidFill>
                  <a:schemeClr val="accent2"/>
                </a:solidFill>
                <a:latin typeface="Fredoka" pitchFamily="2" charset="-79"/>
                <a:cs typeface="Fredoka" pitchFamily="2" charset="-79"/>
              </a:rPr>
              <a:t>inclui 15 perguntas não avaliadas que não afetam sua pontuação. </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A AWS coleta informações sobre o desempenho nas perguntas não avaliadas a fim de verificá-las para uso futuro como perguntas avaliadas. As perguntas não avaliadas não são identificadas no exame. </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p:txBody>
      </p:sp>
    </p:spTree>
    <p:extLst>
      <p:ext uri="{BB962C8B-B14F-4D97-AF65-F5344CB8AC3E}">
        <p14:creationId xmlns:p14="http://schemas.microsoft.com/office/powerpoint/2010/main" val="3326123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D90862D-BAD1-034E-B245-68ABF6500EEC}"/>
              </a:ext>
            </a:extLst>
          </p:cNvPr>
          <p:cNvSpPr txBox="1"/>
          <p:nvPr/>
        </p:nvSpPr>
        <p:spPr>
          <a:xfrm>
            <a:off x="165739" y="74235"/>
            <a:ext cx="11860521" cy="1846659"/>
          </a:xfrm>
          <a:prstGeom prst="rect">
            <a:avLst/>
          </a:prstGeom>
          <a:noFill/>
        </p:spPr>
        <p:txBody>
          <a:bodyPr wrap="square" rtlCol="0">
            <a:spAutoFit/>
          </a:bodyPr>
          <a:lstStyle/>
          <a:p>
            <a:r>
              <a:rPr lang="pt-BR" sz="3600" dirty="0">
                <a:solidFill>
                  <a:schemeClr val="accent3">
                    <a:lumMod val="60000"/>
                    <a:lumOff val="40000"/>
                  </a:schemeClr>
                </a:solidFill>
                <a:latin typeface="Fredoka" pitchFamily="2" charset="-79"/>
                <a:cs typeface="Fredoka" pitchFamily="2" charset="-79"/>
              </a:rPr>
              <a:t>AWS CERTIFIED CLOUD PRACTITIONER (CLF-C02)</a:t>
            </a:r>
          </a:p>
          <a:p>
            <a:endParaRPr lang="pt-BR" sz="1800" dirty="0">
              <a:solidFill>
                <a:schemeClr val="accent2"/>
              </a:solidFill>
              <a:latin typeface="Fredoka" pitchFamily="2" charset="-79"/>
              <a:cs typeface="Fredoka" pitchFamily="2" charset="-79"/>
            </a:endParaRPr>
          </a:p>
          <a:p>
            <a:endParaRPr lang="pt-BR" sz="2000" dirty="0">
              <a:solidFill>
                <a:schemeClr val="accent2"/>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Exemplo de pergunta</a:t>
            </a:r>
            <a:endParaRPr lang="pt-BR" sz="2000" dirty="0">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p:txBody>
      </p:sp>
      <p:pic>
        <p:nvPicPr>
          <p:cNvPr id="2" name="Imagem 1">
            <a:extLst>
              <a:ext uri="{FF2B5EF4-FFF2-40B4-BE49-F238E27FC236}">
                <a16:creationId xmlns:a16="http://schemas.microsoft.com/office/drawing/2014/main" id="{28286C33-6E39-CA37-C013-C75932BF04B4}"/>
              </a:ext>
            </a:extLst>
          </p:cNvPr>
          <p:cNvPicPr>
            <a:picLocks noChangeAspect="1"/>
          </p:cNvPicPr>
          <p:nvPr/>
        </p:nvPicPr>
        <p:blipFill>
          <a:blip r:embed="rId2"/>
          <a:stretch>
            <a:fillRect/>
          </a:stretch>
        </p:blipFill>
        <p:spPr>
          <a:xfrm>
            <a:off x="83992" y="1859339"/>
            <a:ext cx="12024014" cy="3895577"/>
          </a:xfrm>
          <a:prstGeom prst="rect">
            <a:avLst/>
          </a:prstGeom>
        </p:spPr>
      </p:pic>
      <p:sp>
        <p:nvSpPr>
          <p:cNvPr id="7" name="CaixaDeTexto 6">
            <a:extLst>
              <a:ext uri="{FF2B5EF4-FFF2-40B4-BE49-F238E27FC236}">
                <a16:creationId xmlns:a16="http://schemas.microsoft.com/office/drawing/2014/main" id="{050DA2AB-33D1-E6E0-C727-E3720607C2D8}"/>
              </a:ext>
            </a:extLst>
          </p:cNvPr>
          <p:cNvSpPr txBox="1"/>
          <p:nvPr/>
        </p:nvSpPr>
        <p:spPr>
          <a:xfrm>
            <a:off x="5821876" y="4795548"/>
            <a:ext cx="1042060" cy="369332"/>
          </a:xfrm>
          <a:prstGeom prst="rect">
            <a:avLst/>
          </a:prstGeom>
          <a:noFill/>
        </p:spPr>
        <p:txBody>
          <a:bodyPr wrap="square">
            <a:spAutoFit/>
          </a:bodyPr>
          <a:lstStyle/>
          <a:p>
            <a:r>
              <a:rPr lang="pt-BR" dirty="0">
                <a:solidFill>
                  <a:srgbClr val="00B050"/>
                </a:solidFill>
                <a:latin typeface="Fredoka" pitchFamily="2" charset="-79"/>
                <a:cs typeface="Fredoka" pitchFamily="2" charset="-79"/>
              </a:rPr>
              <a:t>Correta </a:t>
            </a:r>
          </a:p>
        </p:txBody>
      </p:sp>
      <p:sp>
        <p:nvSpPr>
          <p:cNvPr id="8" name="CaixaDeTexto 7">
            <a:extLst>
              <a:ext uri="{FF2B5EF4-FFF2-40B4-BE49-F238E27FC236}">
                <a16:creationId xmlns:a16="http://schemas.microsoft.com/office/drawing/2014/main" id="{0737B90A-6E3E-4300-E5DB-F457B625A660}"/>
              </a:ext>
            </a:extLst>
          </p:cNvPr>
          <p:cNvSpPr txBox="1"/>
          <p:nvPr/>
        </p:nvSpPr>
        <p:spPr>
          <a:xfrm>
            <a:off x="5459680" y="3376852"/>
            <a:ext cx="1481447" cy="369332"/>
          </a:xfrm>
          <a:prstGeom prst="rect">
            <a:avLst/>
          </a:prstGeom>
          <a:noFill/>
        </p:spPr>
        <p:txBody>
          <a:bodyPr wrap="square">
            <a:spAutoFit/>
          </a:bodyPr>
          <a:lstStyle/>
          <a:p>
            <a:r>
              <a:rPr lang="pt-BR" dirty="0">
                <a:solidFill>
                  <a:srgbClr val="FF0000"/>
                </a:solidFill>
                <a:latin typeface="Fredoka" pitchFamily="2" charset="-79"/>
                <a:cs typeface="Fredoka" pitchFamily="2" charset="-79"/>
              </a:rPr>
              <a:t>Distratores</a:t>
            </a:r>
          </a:p>
        </p:txBody>
      </p:sp>
      <p:cxnSp>
        <p:nvCxnSpPr>
          <p:cNvPr id="10" name="Conector de Seta Reta 9">
            <a:extLst>
              <a:ext uri="{FF2B5EF4-FFF2-40B4-BE49-F238E27FC236}">
                <a16:creationId xmlns:a16="http://schemas.microsoft.com/office/drawing/2014/main" id="{ECD741FC-42DD-15DB-4E82-2B01B4669D72}"/>
              </a:ext>
            </a:extLst>
          </p:cNvPr>
          <p:cNvCxnSpPr/>
          <p:nvPr/>
        </p:nvCxnSpPr>
        <p:spPr>
          <a:xfrm>
            <a:off x="6941127" y="5029200"/>
            <a:ext cx="488373" cy="0"/>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Conector de Seta Reta 13">
            <a:extLst>
              <a:ext uri="{FF2B5EF4-FFF2-40B4-BE49-F238E27FC236}">
                <a16:creationId xmlns:a16="http://schemas.microsoft.com/office/drawing/2014/main" id="{D9F9A5A3-A6EC-DC83-EA20-B345BBA489FD}"/>
              </a:ext>
            </a:extLst>
          </p:cNvPr>
          <p:cNvCxnSpPr/>
          <p:nvPr/>
        </p:nvCxnSpPr>
        <p:spPr>
          <a:xfrm>
            <a:off x="6925540" y="3602724"/>
            <a:ext cx="488373"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Conector Reto 26">
            <a:extLst>
              <a:ext uri="{FF2B5EF4-FFF2-40B4-BE49-F238E27FC236}">
                <a16:creationId xmlns:a16="http://schemas.microsoft.com/office/drawing/2014/main" id="{CCAAD7BF-38E2-2AE9-A06A-C67255746FB3}"/>
              </a:ext>
            </a:extLst>
          </p:cNvPr>
          <p:cNvCxnSpPr>
            <a:cxnSpLocks/>
          </p:cNvCxnSpPr>
          <p:nvPr/>
        </p:nvCxnSpPr>
        <p:spPr>
          <a:xfrm>
            <a:off x="1933303" y="2866692"/>
            <a:ext cx="509451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403842B6-3E71-CD9E-9A12-F7C3CD0BA35D}"/>
              </a:ext>
            </a:extLst>
          </p:cNvPr>
          <p:cNvCxnSpPr>
            <a:cxnSpLocks/>
          </p:cNvCxnSpPr>
          <p:nvPr/>
        </p:nvCxnSpPr>
        <p:spPr>
          <a:xfrm>
            <a:off x="1171303" y="3096459"/>
            <a:ext cx="3309257"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28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C32589E-1A9B-5E5A-6F9E-11E62ED176D7}"/>
              </a:ext>
            </a:extLst>
          </p:cNvPr>
          <p:cNvPicPr>
            <a:picLocks noChangeAspect="1" noChangeArrowheads="1"/>
          </p:cNvPicPr>
          <p:nvPr/>
        </p:nvPicPr>
        <p:blipFill>
          <a:blip r:embed="rId2"/>
          <a:srcRect/>
          <a:stretch/>
        </p:blipFill>
        <p:spPr bwMode="auto">
          <a:xfrm>
            <a:off x="8357191" y="1717158"/>
            <a:ext cx="3423684" cy="3423684"/>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CB783753-55F3-B40E-B48D-9CF7091B5180}"/>
              </a:ext>
            </a:extLst>
          </p:cNvPr>
          <p:cNvSpPr txBox="1"/>
          <p:nvPr/>
        </p:nvSpPr>
        <p:spPr>
          <a:xfrm>
            <a:off x="411125" y="624636"/>
            <a:ext cx="7872026" cy="6494085"/>
          </a:xfrm>
          <a:prstGeom prst="rect">
            <a:avLst/>
          </a:prstGeom>
          <a:noFill/>
        </p:spPr>
        <p:txBody>
          <a:bodyPr wrap="square" rtlCol="0">
            <a:spAutoFit/>
          </a:bodyPr>
          <a:lstStyle/>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Para agendar o exame é pelo </a:t>
            </a:r>
            <a:r>
              <a:rPr lang="pt-BR" sz="2000" dirty="0">
                <a:solidFill>
                  <a:schemeClr val="accent2"/>
                </a:solidFill>
                <a:latin typeface="Fredoka" pitchFamily="2" charset="-79"/>
                <a:cs typeface="Fredoka" pitchFamily="2" charset="-79"/>
              </a:rPr>
              <a:t>AWS Certification</a:t>
            </a:r>
            <a:r>
              <a:rPr lang="pt-BR" sz="2000" dirty="0">
                <a:solidFill>
                  <a:srgbClr val="FFFFFF"/>
                </a:solidFill>
                <a:latin typeface="Fredoka" pitchFamily="2" charset="-79"/>
                <a:cs typeface="Fredoka" pitchFamily="2" charset="-79"/>
              </a:rPr>
              <a:t>, que encaminha você para o site Certmetrics </a:t>
            </a:r>
            <a:endParaRPr lang="pt-BR" sz="2000" dirty="0">
              <a:solidFill>
                <a:schemeClr val="accent2"/>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É possível solicitar Accomodations (Adaptações)</a:t>
            </a:r>
          </a:p>
          <a:p>
            <a:endParaRPr lang="pt-BR" sz="2000" dirty="0">
              <a:solidFill>
                <a:srgbClr val="FFFFFF"/>
              </a:solidFill>
              <a:latin typeface="Fredoka" pitchFamily="2" charset="-79"/>
              <a:cs typeface="Fredoka" pitchFamily="2" charset="-79"/>
            </a:endParaRPr>
          </a:p>
          <a:p>
            <a:pPr algn="l" fontAlgn="base"/>
            <a:r>
              <a:rPr lang="pt-BR" sz="2000" dirty="0">
                <a:solidFill>
                  <a:schemeClr val="accent2"/>
                </a:solidFill>
                <a:latin typeface="Fredoka" pitchFamily="2" charset="-79"/>
                <a:cs typeface="Fredoka" pitchFamily="2" charset="-79"/>
              </a:rPr>
              <a:t>30 minutos extras para falantes não nativos de inglês</a:t>
            </a:r>
            <a:r>
              <a:rPr lang="pt-BR" sz="2000" dirty="0">
                <a:solidFill>
                  <a:srgbClr val="FFFFFF"/>
                </a:solidFill>
                <a:latin typeface="Fredoka" pitchFamily="2" charset="-79"/>
                <a:cs typeface="Fredoka" pitchFamily="2" charset="-79"/>
              </a:rPr>
              <a:t>: você deve solicitar as adaptações “ESL +30" antes de agendar o exame. </a:t>
            </a:r>
          </a:p>
          <a:p>
            <a:pPr algn="l" fontAlgn="base"/>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Benefícios:</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50% de desconto no próximo exame de qualquer nível</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Badge pelo Credly</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p:txBody>
      </p:sp>
    </p:spTree>
    <p:extLst>
      <p:ext uri="{BB962C8B-B14F-4D97-AF65-F5344CB8AC3E}">
        <p14:creationId xmlns:p14="http://schemas.microsoft.com/office/powerpoint/2010/main" val="255691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B783753-55F3-B40E-B48D-9CF7091B5180}"/>
              </a:ext>
            </a:extLst>
          </p:cNvPr>
          <p:cNvSpPr txBox="1"/>
          <p:nvPr/>
        </p:nvSpPr>
        <p:spPr>
          <a:xfrm>
            <a:off x="261656" y="197302"/>
            <a:ext cx="10506671" cy="2769989"/>
          </a:xfrm>
          <a:prstGeom prst="rect">
            <a:avLst/>
          </a:prstGeom>
          <a:noFill/>
        </p:spPr>
        <p:txBody>
          <a:bodyPr wrap="square" rtlCol="0">
            <a:spAutoFit/>
          </a:bodyPr>
          <a:lstStyle/>
          <a:p>
            <a:pPr algn="l" fontAlgn="base"/>
            <a:r>
              <a:rPr lang="pt-BR" sz="2000" dirty="0">
                <a:solidFill>
                  <a:schemeClr val="accent2"/>
                </a:solidFill>
                <a:latin typeface="Fredoka" pitchFamily="2" charset="-79"/>
                <a:cs typeface="Fredoka" pitchFamily="2" charset="-79"/>
              </a:rPr>
              <a:t>Como eu vejo minha pontuação?</a:t>
            </a:r>
          </a:p>
          <a:p>
            <a:pPr algn="l" fontAlgn="base"/>
            <a:endParaRPr lang="pt-BR" sz="2000" dirty="0">
              <a:solidFill>
                <a:srgbClr val="FFFFFF"/>
              </a:solidFill>
              <a:latin typeface="Fredoka" pitchFamily="2" charset="-79"/>
              <a:cs typeface="Fredoka" pitchFamily="2" charset="-79"/>
            </a:endParaRPr>
          </a:p>
          <a:p>
            <a:pPr algn="l" fontAlgn="base"/>
            <a:r>
              <a:rPr lang="pt-BR" sz="2000" dirty="0">
                <a:solidFill>
                  <a:srgbClr val="FFFFFF"/>
                </a:solidFill>
                <a:latin typeface="Fredoka" pitchFamily="2" charset="-79"/>
                <a:cs typeface="Fredoka" pitchFamily="2" charset="-79"/>
              </a:rPr>
              <a:t>Entre no site como se fosse agendar um exame, no Certmetrics, aparece histórico de exame, é possível baixar um PDF com as informações</a:t>
            </a:r>
          </a:p>
          <a:p>
            <a:pPr algn="l" fontAlgn="base"/>
            <a:endParaRPr lang="pt-BR" sz="2000" dirty="0">
              <a:solidFill>
                <a:srgbClr val="FFFFFF"/>
              </a:solidFill>
              <a:latin typeface="Fredoka" pitchFamily="2" charset="-79"/>
              <a:cs typeface="Fredoka" pitchFamily="2" charset="-79"/>
            </a:endParaRPr>
          </a:p>
          <a:p>
            <a:pPr algn="l" fontAlgn="base"/>
            <a:r>
              <a:rPr lang="pt-BR" sz="2000" dirty="0">
                <a:solidFill>
                  <a:schemeClr val="accent2"/>
                </a:solidFill>
                <a:latin typeface="Fredoka" pitchFamily="2" charset="-79"/>
                <a:cs typeface="Fredoka" pitchFamily="2" charset="-79"/>
              </a:rPr>
              <a:t>E se eu reprovar?</a:t>
            </a:r>
          </a:p>
          <a:p>
            <a:pPr algn="l" fontAlgn="base"/>
            <a:endParaRPr lang="pt-BR" dirty="0">
              <a:solidFill>
                <a:srgbClr val="FFFFFF"/>
              </a:solidFill>
              <a:latin typeface="Fredoka" pitchFamily="2" charset="-79"/>
              <a:cs typeface="Fredoka" pitchFamily="2" charset="-79"/>
            </a:endParaRPr>
          </a:p>
          <a:p>
            <a:pPr algn="l" fontAlgn="base"/>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pic>
        <p:nvPicPr>
          <p:cNvPr id="4" name="Imagem 3">
            <a:extLst>
              <a:ext uri="{FF2B5EF4-FFF2-40B4-BE49-F238E27FC236}">
                <a16:creationId xmlns:a16="http://schemas.microsoft.com/office/drawing/2014/main" id="{289B63BB-5181-32FE-F443-6BB101C9F4B0}"/>
              </a:ext>
            </a:extLst>
          </p:cNvPr>
          <p:cNvPicPr>
            <a:picLocks noChangeAspect="1"/>
          </p:cNvPicPr>
          <p:nvPr/>
        </p:nvPicPr>
        <p:blipFill>
          <a:blip r:embed="rId2"/>
          <a:stretch>
            <a:fillRect/>
          </a:stretch>
        </p:blipFill>
        <p:spPr>
          <a:xfrm>
            <a:off x="336084" y="2276686"/>
            <a:ext cx="9594725" cy="4384012"/>
          </a:xfrm>
          <a:prstGeom prst="rect">
            <a:avLst/>
          </a:prstGeom>
        </p:spPr>
      </p:pic>
    </p:spTree>
    <p:extLst>
      <p:ext uri="{BB962C8B-B14F-4D97-AF65-F5344CB8AC3E}">
        <p14:creationId xmlns:p14="http://schemas.microsoft.com/office/powerpoint/2010/main" val="390175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a:extLst>
              <a:ext uri="{FF2B5EF4-FFF2-40B4-BE49-F238E27FC236}">
                <a16:creationId xmlns:a16="http://schemas.microsoft.com/office/drawing/2014/main" id="{F83066D2-2E30-0C74-7700-04BD08C5AE1D}"/>
              </a:ext>
            </a:extLst>
          </p:cNvPr>
          <p:cNvPicPr>
            <a:picLocks noChangeAspect="1" noChangeArrowheads="1"/>
          </p:cNvPicPr>
          <p:nvPr/>
        </p:nvPicPr>
        <p:blipFill>
          <a:blip r:embed="rId3"/>
          <a:srcRect/>
          <a:stretch/>
        </p:blipFill>
        <p:spPr bwMode="auto">
          <a:xfrm>
            <a:off x="99647" y="2661670"/>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DEF407E1-2E65-5304-9432-B51E0BAC53C6}"/>
              </a:ext>
            </a:extLst>
          </p:cNvPr>
          <p:cNvPicPr>
            <a:picLocks noChangeAspect="1" noChangeArrowheads="1"/>
          </p:cNvPicPr>
          <p:nvPr/>
        </p:nvPicPr>
        <p:blipFill>
          <a:blip r:embed="rId4"/>
          <a:srcRect/>
          <a:stretch/>
        </p:blipFill>
        <p:spPr bwMode="auto">
          <a:xfrm>
            <a:off x="1770044" y="2701413"/>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7721B49-025A-6035-44F0-B6D838720E9D}"/>
              </a:ext>
            </a:extLst>
          </p:cNvPr>
          <p:cNvPicPr>
            <a:picLocks noChangeAspect="1" noChangeArrowheads="1"/>
          </p:cNvPicPr>
          <p:nvPr/>
        </p:nvPicPr>
        <p:blipFill>
          <a:blip r:embed="rId5"/>
          <a:srcRect/>
          <a:stretch/>
        </p:blipFill>
        <p:spPr bwMode="auto">
          <a:xfrm>
            <a:off x="9460748" y="1187740"/>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5F7A92A-4AC4-DF0D-65A7-1F85BDE2FB7A}"/>
              </a:ext>
            </a:extLst>
          </p:cNvPr>
          <p:cNvPicPr>
            <a:picLocks noChangeAspect="1" noChangeArrowheads="1"/>
          </p:cNvPicPr>
          <p:nvPr/>
        </p:nvPicPr>
        <p:blipFill>
          <a:blip r:embed="rId6"/>
          <a:srcRect/>
          <a:stretch/>
        </p:blipFill>
        <p:spPr bwMode="auto">
          <a:xfrm>
            <a:off x="7790351" y="1193226"/>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E5789AB5-5ADB-6F09-60C2-5F1EBE95C89E}"/>
              </a:ext>
            </a:extLst>
          </p:cNvPr>
          <p:cNvPicPr>
            <a:picLocks noChangeAspect="1" noChangeArrowheads="1"/>
          </p:cNvPicPr>
          <p:nvPr/>
        </p:nvPicPr>
        <p:blipFill>
          <a:blip r:embed="rId7"/>
          <a:srcRect/>
          <a:stretch/>
        </p:blipFill>
        <p:spPr bwMode="auto">
          <a:xfrm>
            <a:off x="10286997" y="2661669"/>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DBBA5690-B0C0-6032-4311-0CBBFD21BC7B}"/>
              </a:ext>
            </a:extLst>
          </p:cNvPr>
          <p:cNvPicPr>
            <a:picLocks noChangeAspect="1" noChangeArrowheads="1"/>
          </p:cNvPicPr>
          <p:nvPr/>
        </p:nvPicPr>
        <p:blipFill>
          <a:blip r:embed="rId8"/>
          <a:srcRect/>
          <a:stretch/>
        </p:blipFill>
        <p:spPr bwMode="auto">
          <a:xfrm>
            <a:off x="6946204" y="2617408"/>
            <a:ext cx="1905002" cy="1905002"/>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3BA48F0-7BB6-A370-F6B2-16D0ABDEB68C}"/>
              </a:ext>
            </a:extLst>
          </p:cNvPr>
          <p:cNvPicPr>
            <a:picLocks noChangeAspect="1" noChangeArrowheads="1"/>
          </p:cNvPicPr>
          <p:nvPr/>
        </p:nvPicPr>
        <p:blipFill>
          <a:blip r:embed="rId9"/>
          <a:srcRect/>
          <a:stretch/>
        </p:blipFill>
        <p:spPr bwMode="auto">
          <a:xfrm>
            <a:off x="8616600" y="2654905"/>
            <a:ext cx="1905004" cy="1905004"/>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828092AE-65E1-6767-5C20-325EF7D85DA4}"/>
              </a:ext>
            </a:extLst>
          </p:cNvPr>
          <p:cNvPicPr>
            <a:picLocks noChangeAspect="1" noChangeArrowheads="1"/>
          </p:cNvPicPr>
          <p:nvPr/>
        </p:nvPicPr>
        <p:blipFill>
          <a:blip r:embed="rId10"/>
          <a:srcRect/>
          <a:stretch/>
        </p:blipFill>
        <p:spPr bwMode="auto">
          <a:xfrm>
            <a:off x="9460748" y="4116584"/>
            <a:ext cx="1905004" cy="1905004"/>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AD90862D-BAD1-034E-B245-68ABF6500EEC}"/>
              </a:ext>
            </a:extLst>
          </p:cNvPr>
          <p:cNvSpPr txBox="1"/>
          <p:nvPr/>
        </p:nvSpPr>
        <p:spPr>
          <a:xfrm>
            <a:off x="164901" y="309084"/>
            <a:ext cx="5374253" cy="2308324"/>
          </a:xfrm>
          <a:prstGeom prst="rect">
            <a:avLst/>
          </a:prstGeom>
          <a:noFill/>
        </p:spPr>
        <p:txBody>
          <a:bodyPr wrap="square" rtlCol="0">
            <a:spAutoFit/>
          </a:bodyPr>
          <a:lstStyle/>
          <a:p>
            <a:pPr algn="l"/>
            <a:r>
              <a:rPr lang="pt-BR" i="0" cap="all" dirty="0">
                <a:solidFill>
                  <a:srgbClr val="2BBBD1"/>
                </a:solidFill>
                <a:effectLst/>
                <a:latin typeface="Fredoka" pitchFamily="2" charset="-79"/>
                <a:cs typeface="Fredoka" pitchFamily="2" charset="-79"/>
              </a:rPr>
              <a:t>PROFESSIONAL</a:t>
            </a:r>
          </a:p>
          <a:p>
            <a:pPr algn="l"/>
            <a:endParaRPr lang="pt-BR" b="0" i="0" cap="all" dirty="0">
              <a:solidFill>
                <a:schemeClr val="bg2"/>
              </a:solidFill>
              <a:effectLst/>
              <a:latin typeface="Fredoka" pitchFamily="2" charset="-79"/>
              <a:cs typeface="Fredoka" pitchFamily="2" charset="-79"/>
            </a:endParaRPr>
          </a:p>
          <a:p>
            <a:pPr algn="l"/>
            <a:r>
              <a:rPr lang="pt-BR" b="0" i="0" dirty="0">
                <a:solidFill>
                  <a:srgbClr val="FFFFFF"/>
                </a:solidFill>
                <a:effectLst/>
                <a:latin typeface="Fredoka" pitchFamily="2" charset="-79"/>
                <a:cs typeface="Fredoka" pitchFamily="2" charset="-79"/>
              </a:rPr>
              <a:t>Certificações baseadas em funções que validam habilidades e conhecimentos avançados necessários para desenvolver aplicações seguras, otimizadas e modernizadas e para automatizar processos na AWS. Recomenda-se experiência anterior de 2 anos na nuvem AWS.</a:t>
            </a:r>
          </a:p>
        </p:txBody>
      </p:sp>
      <p:sp>
        <p:nvSpPr>
          <p:cNvPr id="3" name="CaixaDeTexto 2">
            <a:extLst>
              <a:ext uri="{FF2B5EF4-FFF2-40B4-BE49-F238E27FC236}">
                <a16:creationId xmlns:a16="http://schemas.microsoft.com/office/drawing/2014/main" id="{B2893D2C-3451-83DA-107A-3F6DDEFDBB56}"/>
              </a:ext>
            </a:extLst>
          </p:cNvPr>
          <p:cNvSpPr txBox="1"/>
          <p:nvPr/>
        </p:nvSpPr>
        <p:spPr>
          <a:xfrm>
            <a:off x="3500439" y="4668803"/>
            <a:ext cx="5960310" cy="2031325"/>
          </a:xfrm>
          <a:prstGeom prst="rect">
            <a:avLst/>
          </a:prstGeom>
          <a:noFill/>
        </p:spPr>
        <p:txBody>
          <a:bodyPr wrap="square" rtlCol="0">
            <a:spAutoFit/>
          </a:bodyPr>
          <a:lstStyle/>
          <a:p>
            <a:pPr algn="l"/>
            <a:r>
              <a:rPr lang="pt-BR" i="0" cap="all" dirty="0">
                <a:solidFill>
                  <a:srgbClr val="7B78FC"/>
                </a:solidFill>
                <a:effectLst/>
                <a:latin typeface="Fredoka" pitchFamily="2" charset="-79"/>
                <a:cs typeface="Fredoka" pitchFamily="2" charset="-79"/>
              </a:rPr>
              <a:t>ESPECIALIDADE</a:t>
            </a:r>
          </a:p>
          <a:p>
            <a:pPr algn="l"/>
            <a:endParaRPr lang="pt-BR" b="0" i="0" cap="all" dirty="0">
              <a:solidFill>
                <a:schemeClr val="bg2"/>
              </a:solidFill>
              <a:effectLst/>
              <a:latin typeface="Fredoka" pitchFamily="2" charset="-79"/>
              <a:cs typeface="Fredoka" pitchFamily="2" charset="-79"/>
            </a:endParaRPr>
          </a:p>
          <a:p>
            <a:pPr algn="l"/>
            <a:r>
              <a:rPr lang="pt-BR" b="0" i="0" dirty="0">
                <a:solidFill>
                  <a:srgbClr val="FFFFFF"/>
                </a:solidFill>
                <a:effectLst/>
                <a:latin typeface="Fredoka" pitchFamily="2" charset="-79"/>
                <a:cs typeface="Fredoka" pitchFamily="2" charset="-79"/>
              </a:rPr>
              <a:t>Mergulhe mais fundo e posicione-se como consultor de confiança para seus clientes e/ou outras partes envolvidas nessas áreas estratégicas. Consulte os guias do exame nas páginas do exame para saber sobre a experiência recomendada.</a:t>
            </a:r>
          </a:p>
        </p:txBody>
      </p:sp>
      <p:sp>
        <p:nvSpPr>
          <p:cNvPr id="2" name="Retângulo 1">
            <a:extLst>
              <a:ext uri="{FF2B5EF4-FFF2-40B4-BE49-F238E27FC236}">
                <a16:creationId xmlns:a16="http://schemas.microsoft.com/office/drawing/2014/main" id="{A9D69307-89DE-FE6B-2D38-17B9E0BC7B83}"/>
              </a:ext>
            </a:extLst>
          </p:cNvPr>
          <p:cNvSpPr/>
          <p:nvPr/>
        </p:nvSpPr>
        <p:spPr>
          <a:xfrm>
            <a:off x="9945889" y="5806921"/>
            <a:ext cx="934720" cy="233680"/>
          </a:xfrm>
          <a:prstGeom prst="rect">
            <a:avLst/>
          </a:prstGeom>
          <a:solidFill>
            <a:srgbClr val="7B78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FFFFFF"/>
                </a:solidFill>
                <a:latin typeface="Arial" panose="020B0604020202020204" pitchFamily="34" charset="0"/>
                <a:cs typeface="Arial" panose="020B0604020202020204" pitchFamily="34" charset="0"/>
              </a:rPr>
              <a:t>Retiring</a:t>
            </a:r>
          </a:p>
        </p:txBody>
      </p:sp>
      <p:sp>
        <p:nvSpPr>
          <p:cNvPr id="4" name="Retângulo 3">
            <a:extLst>
              <a:ext uri="{FF2B5EF4-FFF2-40B4-BE49-F238E27FC236}">
                <a16:creationId xmlns:a16="http://schemas.microsoft.com/office/drawing/2014/main" id="{F2BD8C93-9BB7-62E0-C1DD-1114E9963D26}"/>
              </a:ext>
            </a:extLst>
          </p:cNvPr>
          <p:cNvSpPr/>
          <p:nvPr/>
        </p:nvSpPr>
        <p:spPr>
          <a:xfrm>
            <a:off x="8230207" y="2820906"/>
            <a:ext cx="934720" cy="233680"/>
          </a:xfrm>
          <a:prstGeom prst="rect">
            <a:avLst/>
          </a:prstGeom>
          <a:solidFill>
            <a:srgbClr val="7B78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FFFFFF"/>
                </a:solidFill>
                <a:latin typeface="Arial" panose="020B0604020202020204" pitchFamily="34" charset="0"/>
                <a:cs typeface="Arial" panose="020B0604020202020204" pitchFamily="34" charset="0"/>
              </a:rPr>
              <a:t>Retiring</a:t>
            </a:r>
          </a:p>
        </p:txBody>
      </p:sp>
      <p:sp>
        <p:nvSpPr>
          <p:cNvPr id="5" name="Retângulo 4">
            <a:extLst>
              <a:ext uri="{FF2B5EF4-FFF2-40B4-BE49-F238E27FC236}">
                <a16:creationId xmlns:a16="http://schemas.microsoft.com/office/drawing/2014/main" id="{1E747E26-40EF-B21B-715A-59D246A46313}"/>
              </a:ext>
            </a:extLst>
          </p:cNvPr>
          <p:cNvSpPr/>
          <p:nvPr/>
        </p:nvSpPr>
        <p:spPr>
          <a:xfrm>
            <a:off x="10772138" y="4288730"/>
            <a:ext cx="934720" cy="233680"/>
          </a:xfrm>
          <a:prstGeom prst="rect">
            <a:avLst/>
          </a:prstGeom>
          <a:solidFill>
            <a:srgbClr val="7B78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FFFFFF"/>
                </a:solidFill>
                <a:latin typeface="Arial" panose="020B0604020202020204" pitchFamily="34" charset="0"/>
                <a:cs typeface="Arial" panose="020B0604020202020204" pitchFamily="34" charset="0"/>
              </a:rPr>
              <a:t>Retiring</a:t>
            </a:r>
          </a:p>
        </p:txBody>
      </p:sp>
    </p:spTree>
    <p:extLst>
      <p:ext uri="{BB962C8B-B14F-4D97-AF65-F5344CB8AC3E}">
        <p14:creationId xmlns:p14="http://schemas.microsoft.com/office/powerpoint/2010/main" val="2950592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D90862D-BAD1-034E-B245-68ABF6500EEC}"/>
              </a:ext>
            </a:extLst>
          </p:cNvPr>
          <p:cNvSpPr txBox="1"/>
          <p:nvPr/>
        </p:nvSpPr>
        <p:spPr>
          <a:xfrm>
            <a:off x="165739" y="74235"/>
            <a:ext cx="12026261" cy="6401753"/>
          </a:xfrm>
          <a:prstGeom prst="rect">
            <a:avLst/>
          </a:prstGeom>
          <a:noFill/>
        </p:spPr>
        <p:txBody>
          <a:bodyPr wrap="square" rtlCol="0">
            <a:spAutoFit/>
          </a:bodyPr>
          <a:lstStyle/>
          <a:p>
            <a:r>
              <a:rPr lang="pt-BR" sz="3600" dirty="0">
                <a:solidFill>
                  <a:schemeClr val="accent3">
                    <a:lumMod val="60000"/>
                    <a:lumOff val="40000"/>
                  </a:schemeClr>
                </a:solidFill>
                <a:latin typeface="Fredoka" pitchFamily="2" charset="-79"/>
                <a:cs typeface="Fredoka" pitchFamily="2" charset="-79"/>
              </a:rPr>
              <a:t>VISÃO GERAL DO EXAME </a:t>
            </a:r>
            <a:br>
              <a:rPr lang="pt-BR" sz="3600" dirty="0">
                <a:solidFill>
                  <a:schemeClr val="accent3">
                    <a:lumMod val="60000"/>
                    <a:lumOff val="40000"/>
                  </a:schemeClr>
                </a:solidFill>
                <a:latin typeface="Fredoka" pitchFamily="2" charset="-79"/>
                <a:cs typeface="Fredoka" pitchFamily="2" charset="-79"/>
              </a:rPr>
            </a:br>
            <a:r>
              <a:rPr lang="pt-BR" sz="3600" dirty="0">
                <a:solidFill>
                  <a:schemeClr val="accent3">
                    <a:lumMod val="60000"/>
                    <a:lumOff val="40000"/>
                  </a:schemeClr>
                </a:solidFill>
                <a:latin typeface="Fredoka" pitchFamily="2" charset="-79"/>
                <a:cs typeface="Fredoka" pitchFamily="2" charset="-79"/>
              </a:rPr>
              <a:t>AWS CERTIFIED CLOUD PRACTITIONER (CLF-C02)</a:t>
            </a:r>
          </a:p>
          <a:p>
            <a:endParaRPr lang="pt-BR" dirty="0">
              <a:latin typeface="Fredoka" pitchFamily="2" charset="-79"/>
              <a:cs typeface="Fredoka" pitchFamily="2" charset="-79"/>
            </a:endParaRPr>
          </a:p>
          <a:p>
            <a:endParaRPr lang="pt-BR" sz="2000" b="0" i="0" dirty="0">
              <a:solidFill>
                <a:schemeClr val="accent2"/>
              </a:solidFill>
              <a:effectLst/>
              <a:latin typeface="Fredoka" pitchFamily="2" charset="-79"/>
              <a:cs typeface="Fredoka" pitchFamily="2" charset="-79"/>
            </a:endParaRPr>
          </a:p>
          <a:p>
            <a:r>
              <a:rPr lang="pt-BR" sz="2000" b="0" i="0" dirty="0">
                <a:solidFill>
                  <a:schemeClr val="accent2"/>
                </a:solidFill>
                <a:effectLst/>
                <a:latin typeface="Fredoka" pitchFamily="2" charset="-79"/>
                <a:cs typeface="Fredoka" pitchFamily="2" charset="-79"/>
              </a:rPr>
              <a:t>Existem pré </a:t>
            </a:r>
            <a:r>
              <a:rPr lang="pt-BR" sz="2000" dirty="0">
                <a:solidFill>
                  <a:schemeClr val="accent2"/>
                </a:solidFill>
                <a:latin typeface="Fredoka" pitchFamily="2" charset="-79"/>
                <a:cs typeface="Fredoka" pitchFamily="2" charset="-79"/>
              </a:rPr>
              <a:t>requisitos para o exame AWS Cloud Practitioner? </a:t>
            </a:r>
            <a:endParaRPr lang="pt-BR" sz="2000" b="0" i="0" dirty="0">
              <a:solidFill>
                <a:schemeClr val="accent2"/>
              </a:solidFill>
              <a:effectLst/>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b="0" i="0" dirty="0">
                <a:solidFill>
                  <a:srgbClr val="FFFFFF"/>
                </a:solidFill>
                <a:effectLst/>
                <a:latin typeface="Fredoka" pitchFamily="2" charset="-79"/>
                <a:cs typeface="Fredoka" pitchFamily="2" charset="-79"/>
              </a:rPr>
              <a:t>Não, não há pré-requisitos para se preparar e fazer</a:t>
            </a:r>
            <a:br>
              <a:rPr lang="pt-BR" sz="2000" b="0" i="0" dirty="0">
                <a:solidFill>
                  <a:srgbClr val="FFFFFF"/>
                </a:solidFill>
                <a:effectLst/>
                <a:latin typeface="Fredoka" pitchFamily="2" charset="-79"/>
                <a:cs typeface="Fredoka" pitchFamily="2" charset="-79"/>
              </a:rPr>
            </a:br>
            <a:r>
              <a:rPr lang="pt-BR" sz="2000" b="0" i="0" dirty="0">
                <a:solidFill>
                  <a:srgbClr val="FFFFFF"/>
                </a:solidFill>
                <a:effectLst/>
                <a:latin typeface="Fredoka" pitchFamily="2" charset="-79"/>
                <a:cs typeface="Fredoka" pitchFamily="2" charset="-79"/>
              </a:rPr>
              <a:t>esse exame de certificação. O resumo do conteúdo deste exame</a:t>
            </a:r>
            <a:br>
              <a:rPr lang="pt-BR" sz="2000" b="0" i="0" dirty="0">
                <a:solidFill>
                  <a:srgbClr val="FFFFFF"/>
                </a:solidFill>
                <a:effectLst/>
                <a:latin typeface="Fredoka" pitchFamily="2" charset="-79"/>
                <a:cs typeface="Fredoka" pitchFamily="2" charset="-79"/>
              </a:rPr>
            </a:br>
            <a:r>
              <a:rPr lang="pt-BR" sz="2000" b="0" i="0" dirty="0">
                <a:solidFill>
                  <a:srgbClr val="FFFFFF"/>
                </a:solidFill>
                <a:effectLst/>
                <a:latin typeface="Fredoka" pitchFamily="2" charset="-79"/>
                <a:cs typeface="Fredoka" pitchFamily="2" charset="-79"/>
              </a:rPr>
              <a:t>foi desenvolvido para candidatos novos na nuvem que podem não</a:t>
            </a:r>
            <a:br>
              <a:rPr lang="pt-BR" sz="2000" b="0" i="0" dirty="0">
                <a:solidFill>
                  <a:srgbClr val="FFFFFF"/>
                </a:solidFill>
                <a:effectLst/>
                <a:latin typeface="Fredoka" pitchFamily="2" charset="-79"/>
                <a:cs typeface="Fredoka" pitchFamily="2" charset="-79"/>
              </a:rPr>
            </a:br>
            <a:r>
              <a:rPr lang="pt-BR" sz="2000" b="0" i="0" dirty="0">
                <a:solidFill>
                  <a:srgbClr val="FFFFFF"/>
                </a:solidFill>
                <a:effectLst/>
                <a:latin typeface="Fredoka" pitchFamily="2" charset="-79"/>
                <a:cs typeface="Fredoka" pitchFamily="2" charset="-79"/>
              </a:rPr>
              <a:t>ter experiência em tecnologia da informação (TI). É desejável que</a:t>
            </a:r>
            <a:br>
              <a:rPr lang="pt-BR" sz="2000" b="0" i="0" dirty="0">
                <a:solidFill>
                  <a:srgbClr val="FFFFFF"/>
                </a:solidFill>
                <a:effectLst/>
                <a:latin typeface="Fredoka" pitchFamily="2" charset="-79"/>
                <a:cs typeface="Fredoka" pitchFamily="2" charset="-79"/>
              </a:rPr>
            </a:br>
            <a:r>
              <a:rPr lang="pt-BR" sz="2000" b="0" i="0" dirty="0">
                <a:solidFill>
                  <a:srgbClr val="FFFFFF"/>
                </a:solidFill>
                <a:effectLst/>
                <a:latin typeface="Fredoka" pitchFamily="2" charset="-79"/>
                <a:cs typeface="Fredoka" pitchFamily="2" charset="-79"/>
              </a:rPr>
              <a:t>os candidatos a esse exame tenham até 6 meses de contato com a</a:t>
            </a:r>
            <a:br>
              <a:rPr lang="pt-BR" sz="2000" b="0" i="0" dirty="0">
                <a:solidFill>
                  <a:srgbClr val="FFFFFF"/>
                </a:solidFill>
                <a:effectLst/>
                <a:latin typeface="Fredoka" pitchFamily="2" charset="-79"/>
                <a:cs typeface="Fredoka" pitchFamily="2" charset="-79"/>
              </a:rPr>
            </a:br>
            <a:r>
              <a:rPr lang="pt-BR" sz="2000" b="0" i="0" dirty="0">
                <a:solidFill>
                  <a:srgbClr val="FFFFFF"/>
                </a:solidFill>
                <a:effectLst/>
                <a:latin typeface="Fredoka" pitchFamily="2" charset="-79"/>
                <a:cs typeface="Fredoka" pitchFamily="2" charset="-79"/>
              </a:rPr>
              <a:t>Nuvem AWS, mas isso não é obrigatório</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Por quanto tempo tempo está certificação é válida?</a:t>
            </a:r>
          </a:p>
          <a:p>
            <a:r>
              <a:rPr lang="pt-BR" sz="2000" dirty="0">
                <a:solidFill>
                  <a:srgbClr val="FFFFFF"/>
                </a:solidFill>
                <a:latin typeface="Fredoka" pitchFamily="2" charset="-79"/>
                <a:cs typeface="Fredoka" pitchFamily="2" charset="-79"/>
              </a:rPr>
              <a:t>Esta certificação é válida por 3 anos</a:t>
            </a: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Como faço para renovar minha certificação e mantê-la ativa?</a:t>
            </a:r>
          </a:p>
          <a:p>
            <a:r>
              <a:rPr lang="pt-BR" sz="2000" dirty="0">
                <a:solidFill>
                  <a:srgbClr val="FFFFFF"/>
                </a:solidFill>
                <a:latin typeface="Fredoka" pitchFamily="2" charset="-79"/>
                <a:cs typeface="Fredoka" pitchFamily="2" charset="-79"/>
              </a:rPr>
              <a:t>Obtenha uma certificação no nível Associate ou Professional</a:t>
            </a:r>
          </a:p>
        </p:txBody>
      </p:sp>
    </p:spTree>
    <p:extLst>
      <p:ext uri="{BB962C8B-B14F-4D97-AF65-F5344CB8AC3E}">
        <p14:creationId xmlns:p14="http://schemas.microsoft.com/office/powerpoint/2010/main" val="817410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D90862D-BAD1-034E-B245-68ABF6500EEC}"/>
              </a:ext>
            </a:extLst>
          </p:cNvPr>
          <p:cNvSpPr txBox="1"/>
          <p:nvPr/>
        </p:nvSpPr>
        <p:spPr>
          <a:xfrm>
            <a:off x="165739" y="446375"/>
            <a:ext cx="11860521" cy="5601533"/>
          </a:xfrm>
          <a:prstGeom prst="rect">
            <a:avLst/>
          </a:prstGeom>
          <a:noFill/>
        </p:spPr>
        <p:txBody>
          <a:bodyPr wrap="square" rtlCol="0">
            <a:spAutoFit/>
          </a:bodyPr>
          <a:lstStyle/>
          <a:p>
            <a:endParaRPr lang="pt-BR" sz="2000" dirty="0">
              <a:latin typeface="Fredoka" pitchFamily="2" charset="-79"/>
              <a:cs typeface="Fredoka" pitchFamily="2" charset="-79"/>
            </a:endParaRPr>
          </a:p>
          <a:p>
            <a:r>
              <a:rPr lang="pt-BR" sz="2000" b="0" i="0" dirty="0">
                <a:solidFill>
                  <a:schemeClr val="accent2"/>
                </a:solidFill>
                <a:effectLst/>
                <a:latin typeface="Fredoka" pitchFamily="2" charset="-79"/>
                <a:cs typeface="Fredoka" pitchFamily="2" charset="-79"/>
              </a:rPr>
              <a:t>Conhecimento recomendado:</a:t>
            </a:r>
          </a:p>
          <a:p>
            <a:endParaRPr lang="pt-BR" sz="2000" dirty="0">
              <a:solidFill>
                <a:srgbClr val="FFFFFF"/>
              </a:solidFill>
              <a:latin typeface="Fredoka" pitchFamily="2" charset="-79"/>
              <a:cs typeface="Fredoka" pitchFamily="2" charset="-79"/>
            </a:endParaRPr>
          </a:p>
          <a:p>
            <a:r>
              <a:rPr lang="pt-BR" sz="2000" dirty="0">
                <a:solidFill>
                  <a:srgbClr val="FFFFFF"/>
                </a:solidFill>
                <a:latin typeface="Fredoka" pitchFamily="2" charset="-79"/>
                <a:cs typeface="Fredoka" pitchFamily="2" charset="-79"/>
              </a:rPr>
              <a:t>O candidato deve demonstrar conhecimento da AWS </a:t>
            </a: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nas seguintes áreas: </a:t>
            </a:r>
            <a:br>
              <a:rPr lang="pt-BR" sz="2000" dirty="0">
                <a:solidFill>
                  <a:srgbClr val="FFFFFF"/>
                </a:solidFill>
                <a:latin typeface="Fredoka" pitchFamily="2" charset="-79"/>
                <a:cs typeface="Fredoka" pitchFamily="2" charset="-79"/>
              </a:rPr>
            </a:b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Conceitos da nuvem AWS</a:t>
            </a: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Segurança e conformidade na nuvem AWS</a:t>
            </a: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Serviços básicos da AWS</a:t>
            </a:r>
            <a:br>
              <a:rPr lang="pt-BR" sz="2000" dirty="0">
                <a:solidFill>
                  <a:srgbClr val="FFFFFF"/>
                </a:solidFill>
                <a:latin typeface="Fredoka" pitchFamily="2" charset="-79"/>
                <a:cs typeface="Fredoka" pitchFamily="2" charset="-79"/>
              </a:rPr>
            </a:br>
            <a:r>
              <a:rPr lang="pt-BR" sz="2000" dirty="0">
                <a:solidFill>
                  <a:srgbClr val="FFFFFF"/>
                </a:solidFill>
                <a:latin typeface="Fredoka" pitchFamily="2" charset="-79"/>
                <a:cs typeface="Fredoka" pitchFamily="2" charset="-79"/>
              </a:rPr>
              <a:t>Aspectos econômicos da nuvem AWS</a:t>
            </a: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Tarefas profissionais que estão fora do escopo do candidato:</a:t>
            </a:r>
          </a:p>
          <a:p>
            <a:endParaRPr lang="pt-BR" sz="2000" dirty="0">
              <a:solidFill>
                <a:srgbClr val="FFFFFF"/>
              </a:solidFill>
              <a:latin typeface="Fredoka" pitchFamily="2" charset="-79"/>
              <a:cs typeface="Fredoka" pitchFamily="2" charset="-79"/>
            </a:endParaRPr>
          </a:p>
          <a:p>
            <a:pPr marL="342900" indent="-342900">
              <a:buFont typeface="Arial" panose="020B0604020202020204" pitchFamily="34" charset="0"/>
              <a:buChar char="•"/>
            </a:pPr>
            <a:r>
              <a:rPr lang="pt-BR" sz="2000" dirty="0">
                <a:solidFill>
                  <a:srgbClr val="FFFFFF"/>
                </a:solidFill>
                <a:latin typeface="Fredoka" pitchFamily="2" charset="-79"/>
                <a:cs typeface="Fredoka" pitchFamily="2" charset="-79"/>
              </a:rPr>
              <a:t>  Codificação </a:t>
            </a:r>
          </a:p>
          <a:p>
            <a:pPr marL="342900" indent="-342900">
              <a:buFont typeface="Arial" panose="020B0604020202020204" pitchFamily="34" charset="0"/>
              <a:buChar char="•"/>
            </a:pPr>
            <a:r>
              <a:rPr lang="pt-BR" sz="2000" dirty="0">
                <a:solidFill>
                  <a:srgbClr val="FFFFFF"/>
                </a:solidFill>
                <a:latin typeface="Fredoka" pitchFamily="2" charset="-79"/>
                <a:cs typeface="Fredoka" pitchFamily="2" charset="-79"/>
              </a:rPr>
              <a:t>  Projeto de arquitetura de nuvem</a:t>
            </a:r>
          </a:p>
          <a:p>
            <a:pPr marL="342900" indent="-342900">
              <a:buFont typeface="Arial" panose="020B0604020202020204" pitchFamily="34" charset="0"/>
              <a:buChar char="•"/>
            </a:pPr>
            <a:r>
              <a:rPr lang="pt-BR" sz="2000" dirty="0">
                <a:solidFill>
                  <a:srgbClr val="FFFFFF"/>
                </a:solidFill>
                <a:latin typeface="Fredoka" pitchFamily="2" charset="-79"/>
                <a:cs typeface="Fredoka" pitchFamily="2" charset="-79"/>
              </a:rPr>
              <a:t>  Solução de problemas </a:t>
            </a:r>
          </a:p>
          <a:p>
            <a:pPr marL="342900" indent="-342900">
              <a:buFont typeface="Arial" panose="020B0604020202020204" pitchFamily="34" charset="0"/>
              <a:buChar char="•"/>
            </a:pPr>
            <a:r>
              <a:rPr lang="pt-BR" sz="2000" dirty="0">
                <a:solidFill>
                  <a:srgbClr val="FFFFFF"/>
                </a:solidFill>
                <a:latin typeface="Fredoka" pitchFamily="2" charset="-79"/>
                <a:cs typeface="Fredoka" pitchFamily="2" charset="-79"/>
              </a:rPr>
              <a:t>  Implementação </a:t>
            </a:r>
          </a:p>
          <a:p>
            <a:pPr marL="342900" indent="-342900">
              <a:buFont typeface="Arial" panose="020B0604020202020204" pitchFamily="34" charset="0"/>
              <a:buChar char="•"/>
            </a:pPr>
            <a:r>
              <a:rPr lang="pt-BR" sz="2000" dirty="0">
                <a:solidFill>
                  <a:srgbClr val="FFFFFF"/>
                </a:solidFill>
                <a:latin typeface="Fredoka" pitchFamily="2" charset="-79"/>
                <a:cs typeface="Fredoka" pitchFamily="2" charset="-79"/>
              </a:rPr>
              <a:t>  Testes de carga e de desempenho</a:t>
            </a:r>
          </a:p>
        </p:txBody>
      </p:sp>
    </p:spTree>
    <p:extLst>
      <p:ext uri="{BB962C8B-B14F-4D97-AF65-F5344CB8AC3E}">
        <p14:creationId xmlns:p14="http://schemas.microsoft.com/office/powerpoint/2010/main" val="3500021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D90862D-BAD1-034E-B245-68ABF6500EEC}"/>
              </a:ext>
            </a:extLst>
          </p:cNvPr>
          <p:cNvSpPr txBox="1"/>
          <p:nvPr/>
        </p:nvSpPr>
        <p:spPr>
          <a:xfrm>
            <a:off x="165739" y="74235"/>
            <a:ext cx="11860521" cy="6524863"/>
          </a:xfrm>
          <a:prstGeom prst="rect">
            <a:avLst/>
          </a:prstGeom>
          <a:noFill/>
        </p:spPr>
        <p:txBody>
          <a:bodyPr wrap="square" rtlCol="0">
            <a:spAutoFit/>
          </a:bodyPr>
          <a:lstStyle/>
          <a:p>
            <a:endParaRPr lang="pt-BR" dirty="0">
              <a:latin typeface="Fredoka" pitchFamily="2" charset="-79"/>
              <a:cs typeface="Fredoka" pitchFamily="2" charset="-79"/>
            </a:endParaRPr>
          </a:p>
          <a:p>
            <a:r>
              <a:rPr lang="pt-BR" sz="2000" b="0" i="0" dirty="0">
                <a:solidFill>
                  <a:schemeClr val="accent2"/>
                </a:solidFill>
                <a:effectLst/>
                <a:latin typeface="Fredoka" pitchFamily="2" charset="-79"/>
                <a:cs typeface="Fredoka" pitchFamily="2" charset="-79"/>
              </a:rPr>
              <a:t>Formato: </a:t>
            </a:r>
            <a:r>
              <a:rPr lang="pt-BR" sz="2000" b="0" i="0" dirty="0">
                <a:solidFill>
                  <a:srgbClr val="FFFFFF"/>
                </a:solidFill>
                <a:effectLst/>
                <a:latin typeface="Fredoka" pitchFamily="2" charset="-79"/>
                <a:cs typeface="Fredoka" pitchFamily="2" charset="-79"/>
              </a:rPr>
              <a:t>apenas perguntas de múltipla escolha e múltipla resposta</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Nível:</a:t>
            </a:r>
            <a:r>
              <a:rPr lang="pt-BR" sz="2000" dirty="0">
                <a:solidFill>
                  <a:srgbClr val="FFFFFF"/>
                </a:solidFill>
                <a:latin typeface="Fredoka" pitchFamily="2" charset="-79"/>
                <a:cs typeface="Fredoka" pitchFamily="2" charset="-79"/>
              </a:rPr>
              <a:t> fundamental</a:t>
            </a: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Método de realização:</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Número de perguntas: </a:t>
            </a:r>
            <a:r>
              <a:rPr lang="pt-BR" sz="2000" dirty="0">
                <a:solidFill>
                  <a:srgbClr val="FFFFFF"/>
                </a:solidFill>
                <a:latin typeface="Fredoka" pitchFamily="2" charset="-79"/>
                <a:cs typeface="Fredoka" pitchFamily="2" charset="-79"/>
              </a:rPr>
              <a:t>65</a:t>
            </a: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Tempo:</a:t>
            </a:r>
            <a:r>
              <a:rPr lang="pt-BR" sz="2000" dirty="0">
                <a:solidFill>
                  <a:srgbClr val="FFFFFF"/>
                </a:solidFill>
                <a:latin typeface="Fredoka" pitchFamily="2" charset="-79"/>
                <a:cs typeface="Fredoka" pitchFamily="2" charset="-79"/>
              </a:rPr>
              <a:t> 90 minutos (1 hora e meia)</a:t>
            </a: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Custo: </a:t>
            </a:r>
            <a:r>
              <a:rPr lang="pt-BR" sz="2000" dirty="0">
                <a:solidFill>
                  <a:srgbClr val="FFFFFF"/>
                </a:solidFill>
                <a:latin typeface="Fredoka" pitchFamily="2" charset="-79"/>
                <a:cs typeface="Fredoka" pitchFamily="2" charset="-79"/>
              </a:rPr>
              <a:t>100 USD</a:t>
            </a: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000" dirty="0">
                <a:solidFill>
                  <a:schemeClr val="accent2"/>
                </a:solidFill>
                <a:latin typeface="Fredoka" pitchFamily="2" charset="-79"/>
                <a:cs typeface="Fredoka" pitchFamily="2" charset="-79"/>
              </a:rPr>
              <a:t>Idiomas oferecidos: </a:t>
            </a:r>
            <a:r>
              <a:rPr lang="pt-BR" sz="2000" dirty="0">
                <a:solidFill>
                  <a:srgbClr val="FFFFFF"/>
                </a:solidFill>
                <a:latin typeface="Fredoka" pitchFamily="2" charset="-79"/>
                <a:cs typeface="Fredoka" pitchFamily="2" charset="-79"/>
              </a:rPr>
              <a:t>inglês, japonês, coreano, chinês simplificado, chinês tradicional, indonésio bahasa, espanhol (Espanha), espanhol (América Latina), francês (França), alemão, italiano e português (Brasil)</a:t>
            </a:r>
          </a:p>
        </p:txBody>
      </p:sp>
      <p:pic>
        <p:nvPicPr>
          <p:cNvPr id="2" name="Imagem 1">
            <a:extLst>
              <a:ext uri="{FF2B5EF4-FFF2-40B4-BE49-F238E27FC236}">
                <a16:creationId xmlns:a16="http://schemas.microsoft.com/office/drawing/2014/main" id="{CEF5FF8C-3B34-8082-8200-43BBF72572D2}"/>
              </a:ext>
            </a:extLst>
          </p:cNvPr>
          <p:cNvPicPr>
            <a:picLocks noChangeAspect="1"/>
          </p:cNvPicPr>
          <p:nvPr/>
        </p:nvPicPr>
        <p:blipFill>
          <a:blip r:embed="rId2"/>
          <a:stretch>
            <a:fillRect/>
          </a:stretch>
        </p:blipFill>
        <p:spPr>
          <a:xfrm>
            <a:off x="4253860" y="972976"/>
            <a:ext cx="7772400" cy="1958728"/>
          </a:xfrm>
          <a:prstGeom prst="rect">
            <a:avLst/>
          </a:prstGeom>
        </p:spPr>
      </p:pic>
      <p:pic>
        <p:nvPicPr>
          <p:cNvPr id="1026" name="Picture 2" descr="Seta - ícones de setas grátis">
            <a:extLst>
              <a:ext uri="{FF2B5EF4-FFF2-40B4-BE49-F238E27FC236}">
                <a16:creationId xmlns:a16="http://schemas.microsoft.com/office/drawing/2014/main" id="{50F789B6-41BE-60DB-EA21-9AAA8956A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244" y="1645907"/>
            <a:ext cx="801914" cy="801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37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F1F9D2A-1A4F-AFF7-A8AB-4765A0D2C4C5}"/>
              </a:ext>
            </a:extLst>
          </p:cNvPr>
          <p:cNvSpPr txBox="1"/>
          <p:nvPr/>
        </p:nvSpPr>
        <p:spPr>
          <a:xfrm>
            <a:off x="288472" y="92441"/>
            <a:ext cx="6106884" cy="369332"/>
          </a:xfrm>
          <a:prstGeom prst="rect">
            <a:avLst/>
          </a:prstGeom>
          <a:noFill/>
        </p:spPr>
        <p:txBody>
          <a:bodyPr wrap="square">
            <a:spAutoFit/>
          </a:bodyPr>
          <a:lstStyle/>
          <a:p>
            <a:r>
              <a:rPr lang="pt-BR" sz="1800" dirty="0">
                <a:solidFill>
                  <a:schemeClr val="accent2"/>
                </a:solidFill>
                <a:latin typeface="Fredoka" pitchFamily="2" charset="-79"/>
                <a:cs typeface="Fredoka" pitchFamily="2" charset="-79"/>
              </a:rPr>
              <a:t>Preparação centro de testes:</a:t>
            </a:r>
            <a:endParaRPr lang="pt-BR" dirty="0">
              <a:solidFill>
                <a:schemeClr val="accent2"/>
              </a:solidFill>
            </a:endParaRPr>
          </a:p>
        </p:txBody>
      </p:sp>
      <p:pic>
        <p:nvPicPr>
          <p:cNvPr id="7" name="Imagem 6">
            <a:extLst>
              <a:ext uri="{FF2B5EF4-FFF2-40B4-BE49-F238E27FC236}">
                <a16:creationId xmlns:a16="http://schemas.microsoft.com/office/drawing/2014/main" id="{002F7055-ACC3-9B0E-14AC-317071BA7B17}"/>
              </a:ext>
            </a:extLst>
          </p:cNvPr>
          <p:cNvPicPr>
            <a:picLocks noChangeAspect="1"/>
          </p:cNvPicPr>
          <p:nvPr/>
        </p:nvPicPr>
        <p:blipFill>
          <a:blip r:embed="rId2"/>
          <a:stretch>
            <a:fillRect/>
          </a:stretch>
        </p:blipFill>
        <p:spPr>
          <a:xfrm>
            <a:off x="288472" y="618642"/>
            <a:ext cx="7772400" cy="2688984"/>
          </a:xfrm>
          <a:prstGeom prst="rect">
            <a:avLst/>
          </a:prstGeom>
        </p:spPr>
      </p:pic>
      <p:pic>
        <p:nvPicPr>
          <p:cNvPr id="8" name="Imagem 7">
            <a:extLst>
              <a:ext uri="{FF2B5EF4-FFF2-40B4-BE49-F238E27FC236}">
                <a16:creationId xmlns:a16="http://schemas.microsoft.com/office/drawing/2014/main" id="{BEDD11F8-632A-1D31-870C-50D1C15933F0}"/>
              </a:ext>
            </a:extLst>
          </p:cNvPr>
          <p:cNvPicPr>
            <a:picLocks noChangeAspect="1"/>
          </p:cNvPicPr>
          <p:nvPr/>
        </p:nvPicPr>
        <p:blipFill rotWithShape="1">
          <a:blip r:embed="rId3"/>
          <a:srcRect t="8029"/>
          <a:stretch/>
        </p:blipFill>
        <p:spPr>
          <a:xfrm>
            <a:off x="288472" y="3810000"/>
            <a:ext cx="11058404" cy="2973765"/>
          </a:xfrm>
          <a:prstGeom prst="rect">
            <a:avLst/>
          </a:prstGeom>
        </p:spPr>
      </p:pic>
      <p:sp>
        <p:nvSpPr>
          <p:cNvPr id="9" name="CaixaDeTexto 8">
            <a:extLst>
              <a:ext uri="{FF2B5EF4-FFF2-40B4-BE49-F238E27FC236}">
                <a16:creationId xmlns:a16="http://schemas.microsoft.com/office/drawing/2014/main" id="{70E744D9-9BFF-1791-1AD0-1A26EACAD323}"/>
              </a:ext>
            </a:extLst>
          </p:cNvPr>
          <p:cNvSpPr txBox="1"/>
          <p:nvPr/>
        </p:nvSpPr>
        <p:spPr>
          <a:xfrm>
            <a:off x="288472" y="3374147"/>
            <a:ext cx="6106884" cy="369332"/>
          </a:xfrm>
          <a:prstGeom prst="rect">
            <a:avLst/>
          </a:prstGeom>
          <a:noFill/>
        </p:spPr>
        <p:txBody>
          <a:bodyPr wrap="square">
            <a:spAutoFit/>
          </a:bodyPr>
          <a:lstStyle/>
          <a:p>
            <a:r>
              <a:rPr lang="pt-BR" sz="1800" dirty="0">
                <a:solidFill>
                  <a:schemeClr val="accent2"/>
                </a:solidFill>
                <a:latin typeface="Fredoka" pitchFamily="2" charset="-79"/>
                <a:cs typeface="Fredoka" pitchFamily="2" charset="-79"/>
              </a:rPr>
              <a:t>Preparação online:</a:t>
            </a:r>
            <a:endParaRPr lang="pt-BR" dirty="0">
              <a:solidFill>
                <a:schemeClr val="accent2"/>
              </a:solidFill>
            </a:endParaRPr>
          </a:p>
        </p:txBody>
      </p:sp>
    </p:spTree>
    <p:extLst>
      <p:ext uri="{BB962C8B-B14F-4D97-AF65-F5344CB8AC3E}">
        <p14:creationId xmlns:p14="http://schemas.microsoft.com/office/powerpoint/2010/main" val="200102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B783753-55F3-B40E-B48D-9CF7091B5180}"/>
              </a:ext>
            </a:extLst>
          </p:cNvPr>
          <p:cNvSpPr txBox="1"/>
          <p:nvPr/>
        </p:nvSpPr>
        <p:spPr>
          <a:xfrm>
            <a:off x="305077" y="-170121"/>
            <a:ext cx="11581846" cy="8248412"/>
          </a:xfrm>
          <a:prstGeom prst="rect">
            <a:avLst/>
          </a:prstGeom>
          <a:noFill/>
        </p:spPr>
        <p:txBody>
          <a:bodyPr wrap="square" rtlCol="0">
            <a:spAutoFit/>
          </a:bodyPr>
          <a:lstStyle/>
          <a:p>
            <a:pPr algn="l" fontAlgn="base"/>
            <a:endParaRPr lang="pt-BR" sz="2000" dirty="0">
              <a:solidFill>
                <a:schemeClr val="accent2"/>
              </a:solidFill>
              <a:latin typeface="Fredoka" pitchFamily="2" charset="-79"/>
              <a:cs typeface="Fredoka" pitchFamily="2" charset="-79"/>
            </a:endParaRPr>
          </a:p>
          <a:p>
            <a:pPr algn="l" fontAlgn="base"/>
            <a:r>
              <a:rPr lang="pt-BR" sz="2000" dirty="0">
                <a:solidFill>
                  <a:schemeClr val="accent2"/>
                </a:solidFill>
                <a:latin typeface="Fredoka" pitchFamily="2" charset="-79"/>
                <a:cs typeface="Fredoka" pitchFamily="2" charset="-79"/>
              </a:rPr>
              <a:t>Presencial: </a:t>
            </a:r>
          </a:p>
          <a:p>
            <a:pPr algn="l" fontAlgn="base"/>
            <a:endParaRPr lang="pt-BR" sz="2000" dirty="0">
              <a:solidFill>
                <a:schemeClr val="accent2"/>
              </a:solidFill>
              <a:latin typeface="Fredoka" pitchFamily="2" charset="-79"/>
              <a:cs typeface="Fredoka" pitchFamily="2" charset="-79"/>
            </a:endParaRPr>
          </a:p>
          <a:p>
            <a:pPr marL="285750" indent="-285750" algn="l" fontAlgn="base">
              <a:buFont typeface="Arial" panose="020B0604020202020204" pitchFamily="34" charset="0"/>
              <a:buChar char="•"/>
            </a:pPr>
            <a:r>
              <a:rPr lang="pt-BR" sz="2000" dirty="0">
                <a:solidFill>
                  <a:srgbClr val="FFFFFF"/>
                </a:solidFill>
                <a:latin typeface="Fredoka" pitchFamily="2" charset="-79"/>
                <a:cs typeface="Fredoka" pitchFamily="2" charset="-79"/>
              </a:rPr>
              <a:t>Temos um ambiente próprio para realização do exame</a:t>
            </a:r>
          </a:p>
          <a:p>
            <a:pPr marL="285750" indent="-285750" algn="l" fontAlgn="base">
              <a:buFont typeface="Arial" panose="020B0604020202020204" pitchFamily="34" charset="0"/>
              <a:buChar char="•"/>
            </a:pPr>
            <a:r>
              <a:rPr lang="pt-BR" sz="2000" dirty="0">
                <a:solidFill>
                  <a:srgbClr val="FFFFFF"/>
                </a:solidFill>
                <a:latin typeface="Fredoka" pitchFamily="2" charset="-79"/>
                <a:cs typeface="Fredoka" pitchFamily="2" charset="-79"/>
              </a:rPr>
              <a:t>Temos um papel e caneta para fazer rascunhos</a:t>
            </a:r>
          </a:p>
          <a:p>
            <a:pPr marL="285750" indent="-285750" algn="l" fontAlgn="base">
              <a:buFont typeface="Arial" panose="020B0604020202020204" pitchFamily="34" charset="0"/>
              <a:buChar char="•"/>
            </a:pPr>
            <a:r>
              <a:rPr lang="pt-BR" sz="2000" dirty="0">
                <a:solidFill>
                  <a:srgbClr val="FFFFFF"/>
                </a:solidFill>
                <a:latin typeface="Fredoka" pitchFamily="2" charset="-79"/>
                <a:cs typeface="Fredoka" pitchFamily="2" charset="-79"/>
              </a:rPr>
              <a:t>Temos um protetor auricular para diminuir ruídos </a:t>
            </a:r>
          </a:p>
          <a:p>
            <a:pPr marL="285750" indent="-285750" algn="l" fontAlgn="base">
              <a:buFont typeface="Arial" panose="020B0604020202020204" pitchFamily="34" charset="0"/>
              <a:buChar char="•"/>
            </a:pPr>
            <a:endParaRPr lang="pt-BR" sz="2000" dirty="0">
              <a:solidFill>
                <a:srgbClr val="FFFFFF"/>
              </a:solidFill>
              <a:latin typeface="Fredoka" pitchFamily="2" charset="-79"/>
              <a:cs typeface="Fredoka" pitchFamily="2" charset="-79"/>
            </a:endParaRPr>
          </a:p>
          <a:p>
            <a:pPr marL="285750" indent="-285750" algn="l" fontAlgn="base">
              <a:buFont typeface="Arial" panose="020B0604020202020204" pitchFamily="34" charset="0"/>
              <a:buChar char="•"/>
            </a:pPr>
            <a:r>
              <a:rPr lang="pt-BR" sz="2000" dirty="0">
                <a:solidFill>
                  <a:srgbClr val="FFFFFF"/>
                </a:solidFill>
                <a:latin typeface="Fredoka" pitchFamily="2" charset="-79"/>
                <a:cs typeface="Fredoka" pitchFamily="2" charset="-79"/>
              </a:rPr>
              <a:t>Dependemos de ter um centro de testes próximo da nossa região</a:t>
            </a:r>
          </a:p>
          <a:p>
            <a:pPr algn="l" fontAlgn="base"/>
            <a:endParaRPr lang="pt-BR" sz="2000" dirty="0">
              <a:solidFill>
                <a:srgbClr val="FFFFFF"/>
              </a:solidFill>
              <a:latin typeface="Fredoka" pitchFamily="2" charset="-79"/>
              <a:cs typeface="Fredoka" pitchFamily="2" charset="-79"/>
            </a:endParaRPr>
          </a:p>
          <a:p>
            <a:pPr algn="l" fontAlgn="base"/>
            <a:r>
              <a:rPr lang="pt-BR" sz="2000" dirty="0">
                <a:solidFill>
                  <a:schemeClr val="accent2"/>
                </a:solidFill>
                <a:latin typeface="Fredoka" pitchFamily="2" charset="-79"/>
                <a:cs typeface="Fredoka" pitchFamily="2" charset="-79"/>
              </a:rPr>
              <a:t>Online:</a:t>
            </a:r>
          </a:p>
          <a:p>
            <a:pPr algn="l" fontAlgn="base"/>
            <a:endParaRPr lang="pt-BR" sz="2000" dirty="0">
              <a:solidFill>
                <a:schemeClr val="accent2"/>
              </a:solidFill>
              <a:latin typeface="Fredoka" pitchFamily="2" charset="-79"/>
              <a:cs typeface="Fredoka" pitchFamily="2" charset="-79"/>
            </a:endParaRPr>
          </a:p>
          <a:p>
            <a:pPr marL="285750" indent="-285750" algn="l" fontAlgn="base">
              <a:buFont typeface="Arial" panose="020B0604020202020204" pitchFamily="34" charset="0"/>
              <a:buChar char="•"/>
            </a:pPr>
            <a:r>
              <a:rPr lang="pt-BR" sz="2000" dirty="0">
                <a:solidFill>
                  <a:srgbClr val="FFFFFF"/>
                </a:solidFill>
                <a:latin typeface="Fredoka" pitchFamily="2" charset="-79"/>
                <a:cs typeface="Fredoka" pitchFamily="2" charset="-79"/>
              </a:rPr>
              <a:t>Temos que seguir várias regras para adequar ao exame, como: ter um ambiente sem ruídos, uma mesa “limpa” sem coisas em cima, só o computador ou notebook. E se tiver telas adicionais, se puder remover, ou precisa colocar um pano em cima cobrindo. Não pode ter usar nenhum dispositivo eletrônico. </a:t>
            </a:r>
          </a:p>
          <a:p>
            <a:pPr marL="285750" indent="-285750" algn="l" fontAlgn="base">
              <a:buFont typeface="Arial" panose="020B0604020202020204" pitchFamily="34" charset="0"/>
              <a:buChar char="•"/>
            </a:pPr>
            <a:endParaRPr lang="pt-BR" sz="2000" dirty="0">
              <a:solidFill>
                <a:srgbClr val="FFFFFF"/>
              </a:solidFill>
              <a:latin typeface="Fredoka" pitchFamily="2" charset="-79"/>
              <a:cs typeface="Fredoka" pitchFamily="2" charset="-79"/>
            </a:endParaRPr>
          </a:p>
          <a:p>
            <a:pPr marL="285750" indent="-285750" algn="l" fontAlgn="base">
              <a:buFont typeface="Arial" panose="020B0604020202020204" pitchFamily="34" charset="0"/>
              <a:buChar char="•"/>
            </a:pPr>
            <a:r>
              <a:rPr lang="pt-BR" sz="2000" dirty="0">
                <a:solidFill>
                  <a:srgbClr val="FFFFFF"/>
                </a:solidFill>
                <a:latin typeface="Fredoka" pitchFamily="2" charset="-79"/>
                <a:cs typeface="Fredoka" pitchFamily="2" charset="-79"/>
              </a:rPr>
              <a:t>É feito através do </a:t>
            </a:r>
            <a:r>
              <a:rPr lang="pt-BR" sz="2000" dirty="0">
                <a:solidFill>
                  <a:schemeClr val="accent5"/>
                </a:solidFill>
                <a:latin typeface="Fredoka" pitchFamily="2" charset="-79"/>
                <a:cs typeface="Fredoka" pitchFamily="2" charset="-79"/>
              </a:rPr>
              <a:t>app OnVue</a:t>
            </a:r>
            <a:r>
              <a:rPr lang="pt-BR" sz="2000" dirty="0">
                <a:solidFill>
                  <a:srgbClr val="FFFFFF"/>
                </a:solidFill>
                <a:latin typeface="Fredoka" pitchFamily="2" charset="-79"/>
                <a:cs typeface="Fredoka" pitchFamily="2" charset="-79"/>
              </a:rPr>
              <a:t>, a câmera precisa estar funcionando, ter um microfone (no caso de Desktop), não pode ser feito com fones de ouvidos, pois precisa captar o som ambiente. Necessário ter um internet acima de 3MB, ideal que seja via cabo Ethernet</a:t>
            </a:r>
          </a:p>
          <a:p>
            <a:pPr marL="285750" indent="-285750" algn="l" fontAlgn="base">
              <a:buFont typeface="Arial" panose="020B0604020202020204" pitchFamily="34" charset="0"/>
              <a:buChar char="•"/>
            </a:pPr>
            <a:endParaRPr lang="pt-BR" sz="2000" dirty="0">
              <a:solidFill>
                <a:srgbClr val="FFFFFF"/>
              </a:solidFill>
              <a:latin typeface="Fredoka" pitchFamily="2" charset="-79"/>
              <a:cs typeface="Fredoka" pitchFamily="2" charset="-79"/>
            </a:endParaRPr>
          </a:p>
          <a:p>
            <a:pPr marL="285750" indent="-285750" algn="l" fontAlgn="base">
              <a:buFont typeface="Arial" panose="020B0604020202020204" pitchFamily="34" charset="0"/>
              <a:buChar char="•"/>
            </a:pPr>
            <a:r>
              <a:rPr lang="pt-BR" sz="2000" dirty="0">
                <a:solidFill>
                  <a:srgbClr val="FFFFFF"/>
                </a:solidFill>
                <a:latin typeface="Fredoka" pitchFamily="2" charset="-79"/>
                <a:cs typeface="Fredoka" pitchFamily="2" charset="-79"/>
              </a:rPr>
              <a:t>Um inspetor fica te avaliando o tempo todo, para garantir que não haja cola no exame</a:t>
            </a:r>
          </a:p>
          <a:p>
            <a:pPr marL="285750" indent="-285750" algn="l" fontAlgn="base">
              <a:buFont typeface="Arial" panose="020B0604020202020204" pitchFamily="34" charset="0"/>
              <a:buChar char="•"/>
            </a:pPr>
            <a:r>
              <a:rPr lang="pt-BR" sz="2000" dirty="0">
                <a:solidFill>
                  <a:srgbClr val="FFFFFF"/>
                </a:solidFill>
                <a:latin typeface="Fredoka" pitchFamily="2" charset="-79"/>
                <a:cs typeface="Fredoka" pitchFamily="2" charset="-79"/>
              </a:rPr>
              <a:t>Sistema operacional suportado: Windows 11 e 10, MacOS 12 e superior </a:t>
            </a:r>
          </a:p>
          <a:p>
            <a:pPr algn="l" fontAlgn="base"/>
            <a:endParaRPr lang="pt-BR" dirty="0">
              <a:solidFill>
                <a:srgbClr val="FFFFFF"/>
              </a:solidFill>
              <a:latin typeface="Fredoka" pitchFamily="2" charset="-79"/>
              <a:cs typeface="Fredoka" pitchFamily="2" charset="-79"/>
            </a:endParaRPr>
          </a:p>
          <a:p>
            <a:pPr algn="l" fontAlgn="base"/>
            <a:endParaRPr lang="pt-BR" dirty="0">
              <a:solidFill>
                <a:srgbClr val="FFFFFF"/>
              </a:solidFill>
              <a:latin typeface="Fredoka" pitchFamily="2" charset="-79"/>
              <a:cs typeface="Fredoka" pitchFamily="2" charset="-79"/>
            </a:endParaRPr>
          </a:p>
          <a:p>
            <a:pPr algn="l" fontAlgn="base"/>
            <a:endParaRPr lang="pt-BR" dirty="0">
              <a:solidFill>
                <a:srgbClr val="FFFFFF"/>
              </a:solidFill>
              <a:latin typeface="Fredoka" pitchFamily="2" charset="-79"/>
              <a:cs typeface="Fredoka" pitchFamily="2" charset="-79"/>
            </a:endParaRPr>
          </a:p>
          <a:p>
            <a:pPr algn="l" fontAlgn="base"/>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spTree>
    <p:extLst>
      <p:ext uri="{BB962C8B-B14F-4D97-AF65-F5344CB8AC3E}">
        <p14:creationId xmlns:p14="http://schemas.microsoft.com/office/powerpoint/2010/main" val="1422844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B783753-55F3-B40E-B48D-9CF7091B5180}"/>
              </a:ext>
            </a:extLst>
          </p:cNvPr>
          <p:cNvSpPr txBox="1"/>
          <p:nvPr/>
        </p:nvSpPr>
        <p:spPr>
          <a:xfrm>
            <a:off x="165740" y="-174171"/>
            <a:ext cx="11581846" cy="8525411"/>
          </a:xfrm>
          <a:prstGeom prst="rect">
            <a:avLst/>
          </a:prstGeom>
          <a:noFill/>
        </p:spPr>
        <p:txBody>
          <a:bodyPr wrap="square" rtlCol="0">
            <a:spAutoFit/>
          </a:bodyPr>
          <a:lstStyle/>
          <a:p>
            <a:pPr algn="l" fontAlgn="base"/>
            <a:endParaRPr lang="pt-BR" sz="2000" dirty="0">
              <a:solidFill>
                <a:schemeClr val="accent2"/>
              </a:solidFill>
              <a:latin typeface="Fredoka" pitchFamily="2" charset="-79"/>
              <a:cs typeface="Fredoka" pitchFamily="2" charset="-79"/>
            </a:endParaRPr>
          </a:p>
          <a:p>
            <a:pPr algn="l" fontAlgn="base"/>
            <a:r>
              <a:rPr lang="pt-BR" sz="2000" dirty="0">
                <a:solidFill>
                  <a:schemeClr val="accent2"/>
                </a:solidFill>
                <a:latin typeface="Fredoka" pitchFamily="2" charset="-79"/>
                <a:cs typeface="Fredoka" pitchFamily="2" charset="-79"/>
              </a:rPr>
              <a:t>Política de remarcação: </a:t>
            </a:r>
          </a:p>
          <a:p>
            <a:pPr algn="l" fontAlgn="base"/>
            <a:endParaRPr lang="pt-BR" sz="2000" dirty="0">
              <a:solidFill>
                <a:schemeClr val="accent2"/>
              </a:solidFill>
              <a:latin typeface="Fredoka" pitchFamily="2" charset="-79"/>
              <a:cs typeface="Fredoka" pitchFamily="2" charset="-79"/>
            </a:endParaRPr>
          </a:p>
          <a:p>
            <a:pPr algn="l"/>
            <a:r>
              <a:rPr lang="pt-BR" sz="2000" dirty="0">
                <a:solidFill>
                  <a:srgbClr val="FFFFFF"/>
                </a:solidFill>
                <a:latin typeface="Fredoka" pitchFamily="2" charset="-79"/>
                <a:cs typeface="Fredoka" pitchFamily="2" charset="-79"/>
              </a:rPr>
              <a:t>Você deve entrar em contato com a Pearson VUE ou acessar sua conta online da Pearson VUE para reagendar o seu exame com um </a:t>
            </a:r>
            <a:r>
              <a:rPr lang="pt-BR" sz="2000" dirty="0">
                <a:solidFill>
                  <a:schemeClr val="accent4"/>
                </a:solidFill>
                <a:latin typeface="Fredoka" pitchFamily="2" charset="-79"/>
                <a:cs typeface="Fredoka" pitchFamily="2" charset="-79"/>
              </a:rPr>
              <a:t>mínimo de 48 horas de antecedência</a:t>
            </a:r>
            <a:r>
              <a:rPr lang="pt-BR" sz="2000" dirty="0">
                <a:solidFill>
                  <a:srgbClr val="FFFFFF"/>
                </a:solidFill>
                <a:latin typeface="Fredoka" pitchFamily="2" charset="-79"/>
                <a:cs typeface="Fredoka" pitchFamily="2" charset="-79"/>
              </a:rPr>
              <a:t>. Os exames não podem ser reagendados em menos de 48 horas antes do agendamento. Não reagendar dentro do prazo ou não comparecer no dia do agendamento resultará na perda da taxa do exame.</a:t>
            </a:r>
          </a:p>
          <a:p>
            <a:pPr algn="l"/>
            <a:r>
              <a:rPr lang="pt-BR" sz="2000" dirty="0">
                <a:solidFill>
                  <a:srgbClr val="FF2F92"/>
                </a:solidFill>
                <a:latin typeface="Fredoka" pitchFamily="2" charset="-79"/>
                <a:cs typeface="Fredoka" pitchFamily="2" charset="-79"/>
              </a:rPr>
              <a:t>Após o agendamento original, você só pode reagendá-lo mais duas vezes</a:t>
            </a:r>
            <a:r>
              <a:rPr lang="pt-BR" sz="2000" dirty="0">
                <a:solidFill>
                  <a:srgbClr val="FFFFFF"/>
                </a:solidFill>
                <a:latin typeface="Fredoka" pitchFamily="2" charset="-79"/>
                <a:cs typeface="Fredoka" pitchFamily="2" charset="-79"/>
              </a:rPr>
              <a:t>. Se deseja reagendar uma terceira vez, é necessário cancelar e realizar um novo agendamento. O limite de reagendamentos será aplicado ao novo agendamento. Os agendamentos de exame não podem ser canceladas com menos de 24 horas de antecedência do agendamento.</a:t>
            </a:r>
          </a:p>
          <a:p>
            <a:pPr algn="l" fontAlgn="base"/>
            <a:endParaRPr lang="pt-BR" sz="2000" dirty="0">
              <a:solidFill>
                <a:srgbClr val="FFFFFF"/>
              </a:solidFill>
              <a:latin typeface="Fredoka" pitchFamily="2" charset="-79"/>
              <a:cs typeface="Fredoka" pitchFamily="2" charset="-79"/>
            </a:endParaRPr>
          </a:p>
          <a:p>
            <a:pPr algn="l" fontAlgn="base"/>
            <a:endParaRPr lang="pt-BR" sz="2000" dirty="0">
              <a:solidFill>
                <a:srgbClr val="FFFFFF"/>
              </a:solidFill>
              <a:latin typeface="Fredoka" pitchFamily="2" charset="-79"/>
              <a:cs typeface="Fredoka" pitchFamily="2" charset="-79"/>
            </a:endParaRPr>
          </a:p>
          <a:p>
            <a:pPr algn="l" fontAlgn="base"/>
            <a:r>
              <a:rPr lang="pt-BR" sz="2000" dirty="0">
                <a:solidFill>
                  <a:schemeClr val="accent2"/>
                </a:solidFill>
                <a:latin typeface="Fredoka" pitchFamily="2" charset="-79"/>
                <a:cs typeface="Fredoka" pitchFamily="2" charset="-79"/>
              </a:rPr>
              <a:t>Política de cancelamento:</a:t>
            </a:r>
          </a:p>
          <a:p>
            <a:pPr algn="l" fontAlgn="base"/>
            <a:endParaRPr lang="pt-BR" sz="2000" dirty="0">
              <a:solidFill>
                <a:schemeClr val="accent2"/>
              </a:solidFill>
              <a:latin typeface="Fredoka" pitchFamily="2" charset="-79"/>
              <a:cs typeface="Fredoka" pitchFamily="2" charset="-79"/>
            </a:endParaRPr>
          </a:p>
          <a:p>
            <a:pPr algn="l"/>
            <a:r>
              <a:rPr lang="pt-BR" sz="2000" dirty="0">
                <a:solidFill>
                  <a:srgbClr val="FFFFFF"/>
                </a:solidFill>
                <a:latin typeface="Fredoka" pitchFamily="2" charset="-79"/>
                <a:cs typeface="Fredoka" pitchFamily="2" charset="-79"/>
              </a:rPr>
              <a:t>Você deve entrar em contato com a Pearson VUE ou acessar sua conta online da Pearson VUE para cancelar o seu exame com um </a:t>
            </a:r>
            <a:r>
              <a:rPr lang="pt-BR" sz="2000" dirty="0">
                <a:solidFill>
                  <a:schemeClr val="accent4"/>
                </a:solidFill>
                <a:latin typeface="Fredoka" pitchFamily="2" charset="-79"/>
                <a:cs typeface="Fredoka" pitchFamily="2" charset="-79"/>
              </a:rPr>
              <a:t>mínimo de 48 horas de antecedência</a:t>
            </a:r>
            <a:r>
              <a:rPr lang="pt-BR" sz="2000" dirty="0">
                <a:solidFill>
                  <a:srgbClr val="FFFFFF"/>
                </a:solidFill>
                <a:latin typeface="Fredoka" pitchFamily="2" charset="-79"/>
                <a:cs typeface="Fredoka" pitchFamily="2" charset="-79"/>
              </a:rPr>
              <a:t>. </a:t>
            </a:r>
            <a:r>
              <a:rPr lang="pt-BR" sz="2000" dirty="0">
                <a:solidFill>
                  <a:srgbClr val="FF2F92"/>
                </a:solidFill>
                <a:latin typeface="Fredoka" pitchFamily="2" charset="-79"/>
                <a:cs typeface="Fredoka" pitchFamily="2" charset="-79"/>
              </a:rPr>
              <a:t>Os exames não podem ser cancelados em menos de 48 horas antes do agendamento</a:t>
            </a:r>
            <a:r>
              <a:rPr lang="pt-BR" sz="2000" dirty="0">
                <a:solidFill>
                  <a:srgbClr val="FFFFFF"/>
                </a:solidFill>
                <a:latin typeface="Fredoka" pitchFamily="2" charset="-79"/>
                <a:cs typeface="Fredoka" pitchFamily="2" charset="-79"/>
              </a:rPr>
              <a:t>. Não cancelar dentro do prazo ou não comparecer no dia do agendamento resultará na perda da taxa do exame.</a:t>
            </a:r>
          </a:p>
          <a:p>
            <a:pPr algn="l"/>
            <a:endParaRPr lang="pt-BR" sz="2000" dirty="0">
              <a:solidFill>
                <a:srgbClr val="FFFFFF"/>
              </a:solidFill>
              <a:latin typeface="Fredoka" pitchFamily="2" charset="-79"/>
              <a:cs typeface="Fredoka" pitchFamily="2" charset="-79"/>
            </a:endParaRPr>
          </a:p>
          <a:p>
            <a:pPr algn="l"/>
            <a:r>
              <a:rPr lang="pt-BR" sz="2000" dirty="0">
                <a:solidFill>
                  <a:srgbClr val="FFFFFF"/>
                </a:solidFill>
                <a:latin typeface="Fredoka" pitchFamily="2" charset="-79"/>
                <a:cs typeface="Fredoka" pitchFamily="2" charset="-79"/>
              </a:rPr>
              <a:t>Se deseja reagendar seu exame, faça login em sua </a:t>
            </a:r>
            <a:r>
              <a:rPr lang="pt-BR" sz="2000" dirty="0">
                <a:solidFill>
                  <a:schemeClr val="accent5"/>
                </a:solidFill>
                <a:latin typeface="Fredoka" pitchFamily="2" charset="-79"/>
                <a:cs typeface="Fredoka" pitchFamily="2" charset="-79"/>
                <a:hlinkClick r:id="rId2">
                  <a:extLst>
                    <a:ext uri="{A12FA001-AC4F-418D-AE19-62706E023703}">
                      <ahyp:hlinkClr xmlns:ahyp="http://schemas.microsoft.com/office/drawing/2018/hyperlinkcolor" val="tx"/>
                    </a:ext>
                  </a:extLst>
                </a:hlinkClick>
              </a:rPr>
              <a:t>conta de Certificação da AWS</a:t>
            </a:r>
            <a:r>
              <a:rPr lang="pt-BR" sz="2000" dirty="0">
                <a:solidFill>
                  <a:srgbClr val="FFFFFF"/>
                </a:solidFill>
                <a:latin typeface="Fredoka" pitchFamily="2" charset="-79"/>
                <a:cs typeface="Fredoka" pitchFamily="2" charset="-79"/>
              </a:rPr>
              <a:t> para concluir o processo de agendamento.</a:t>
            </a:r>
          </a:p>
          <a:p>
            <a:br>
              <a:rPr lang="pt-BR" dirty="0">
                <a:solidFill>
                  <a:srgbClr val="FFFFFF"/>
                </a:solidFill>
                <a:latin typeface="Fredoka" pitchFamily="2" charset="-79"/>
                <a:cs typeface="Fredoka" pitchFamily="2" charset="-79"/>
              </a:rPr>
            </a:br>
            <a:endParaRPr lang="pt-BR" dirty="0">
              <a:solidFill>
                <a:srgbClr val="FFFFFF"/>
              </a:solidFill>
              <a:latin typeface="Fredoka" pitchFamily="2" charset="-79"/>
              <a:cs typeface="Fredoka" pitchFamily="2" charset="-79"/>
            </a:endParaRPr>
          </a:p>
          <a:p>
            <a:pPr algn="l" fontAlgn="base"/>
            <a:endParaRPr lang="pt-BR" dirty="0">
              <a:solidFill>
                <a:srgbClr val="FFFFFF"/>
              </a:solidFill>
              <a:latin typeface="Fredoka" pitchFamily="2" charset="-79"/>
              <a:cs typeface="Fredoka" pitchFamily="2" charset="-79"/>
            </a:endParaRPr>
          </a:p>
          <a:p>
            <a:pPr algn="l" fontAlgn="base"/>
            <a:endParaRPr lang="pt-BR" dirty="0">
              <a:solidFill>
                <a:srgbClr val="FFFFFF"/>
              </a:solidFill>
              <a:latin typeface="Fredoka" pitchFamily="2" charset="-79"/>
              <a:cs typeface="Fredoka" pitchFamily="2" charset="-79"/>
            </a:endParaRPr>
          </a:p>
          <a:p>
            <a:pPr algn="l" fontAlgn="base"/>
            <a:endParaRPr lang="pt-BR" dirty="0">
              <a:solidFill>
                <a:srgbClr val="FFFFFF"/>
              </a:solidFill>
              <a:latin typeface="Fredoka" pitchFamily="2" charset="-79"/>
              <a:cs typeface="Fredoka" pitchFamily="2" charset="-79"/>
            </a:endParaRPr>
          </a:p>
          <a:p>
            <a:endParaRPr lang="pt-BR" dirty="0">
              <a:solidFill>
                <a:srgbClr val="FFFFFF"/>
              </a:solidFill>
              <a:latin typeface="Fredoka" pitchFamily="2" charset="-79"/>
              <a:cs typeface="Fredoka" pitchFamily="2" charset="-79"/>
            </a:endParaRPr>
          </a:p>
        </p:txBody>
      </p:sp>
    </p:spTree>
    <p:extLst>
      <p:ext uri="{BB962C8B-B14F-4D97-AF65-F5344CB8AC3E}">
        <p14:creationId xmlns:p14="http://schemas.microsoft.com/office/powerpoint/2010/main" val="3586367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D90862D-BAD1-034E-B245-68ABF6500EEC}"/>
              </a:ext>
            </a:extLst>
          </p:cNvPr>
          <p:cNvSpPr txBox="1"/>
          <p:nvPr/>
        </p:nvSpPr>
        <p:spPr>
          <a:xfrm>
            <a:off x="165739" y="74235"/>
            <a:ext cx="11860521" cy="6524863"/>
          </a:xfrm>
          <a:prstGeom prst="rect">
            <a:avLst/>
          </a:prstGeom>
          <a:noFill/>
        </p:spPr>
        <p:txBody>
          <a:bodyPr wrap="square" rtlCol="0">
            <a:spAutoFit/>
          </a:bodyPr>
          <a:lstStyle/>
          <a:p>
            <a:endParaRPr lang="pt-BR" dirty="0">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a:p>
            <a:r>
              <a:rPr lang="pt-BR" sz="2400" dirty="0">
                <a:solidFill>
                  <a:srgbClr val="FFFFFF"/>
                </a:solidFill>
                <a:latin typeface="Fredoka" pitchFamily="2" charset="-79"/>
                <a:cs typeface="Fredoka" pitchFamily="2" charset="-79"/>
              </a:rPr>
              <a:t>O exame tem os seguintes domínios:</a:t>
            </a:r>
          </a:p>
          <a:p>
            <a:endParaRPr lang="pt-BR" sz="2400" dirty="0">
              <a:solidFill>
                <a:srgbClr val="FFFFFF"/>
              </a:solidFill>
              <a:latin typeface="Fredoka" pitchFamily="2" charset="-79"/>
              <a:cs typeface="Fredoka" pitchFamily="2" charset="-79"/>
            </a:endParaRPr>
          </a:p>
          <a:p>
            <a:r>
              <a:rPr lang="pt-BR" sz="2400" dirty="0">
                <a:solidFill>
                  <a:schemeClr val="accent2"/>
                </a:solidFill>
                <a:latin typeface="Fredoka" pitchFamily="2" charset="-79"/>
                <a:cs typeface="Fredoka" pitchFamily="2" charset="-79"/>
              </a:rPr>
              <a:t>Domínio 1: </a:t>
            </a:r>
            <a:r>
              <a:rPr lang="pt-BR" sz="2400" dirty="0">
                <a:solidFill>
                  <a:srgbClr val="FFFFFF"/>
                </a:solidFill>
                <a:latin typeface="Fredoka" pitchFamily="2" charset="-79"/>
                <a:cs typeface="Fredoka" pitchFamily="2" charset="-79"/>
              </a:rPr>
              <a:t>conceitos de nuvem </a:t>
            </a:r>
            <a:r>
              <a:rPr lang="pt-BR" sz="2400" dirty="0">
                <a:solidFill>
                  <a:srgbClr val="CB49D2"/>
                </a:solidFill>
                <a:latin typeface="Fredoka" pitchFamily="2" charset="-79"/>
                <a:cs typeface="Fredoka" pitchFamily="2" charset="-79"/>
              </a:rPr>
              <a:t>24%</a:t>
            </a:r>
          </a:p>
          <a:p>
            <a:endParaRPr lang="pt-BR" sz="2400" dirty="0">
              <a:solidFill>
                <a:srgbClr val="FFFFFF"/>
              </a:solidFill>
              <a:latin typeface="Fredoka" pitchFamily="2" charset="-79"/>
              <a:cs typeface="Fredoka" pitchFamily="2" charset="-79"/>
            </a:endParaRPr>
          </a:p>
          <a:p>
            <a:r>
              <a:rPr lang="pt-BR" sz="2400" dirty="0">
                <a:solidFill>
                  <a:schemeClr val="accent2"/>
                </a:solidFill>
                <a:latin typeface="Fredoka" pitchFamily="2" charset="-79"/>
                <a:cs typeface="Fredoka" pitchFamily="2" charset="-79"/>
              </a:rPr>
              <a:t>Domínio 2: </a:t>
            </a:r>
            <a:r>
              <a:rPr lang="pt-BR" sz="2400" dirty="0">
                <a:solidFill>
                  <a:srgbClr val="FFFFFF"/>
                </a:solidFill>
                <a:latin typeface="Fredoka" pitchFamily="2" charset="-79"/>
                <a:cs typeface="Fredoka" pitchFamily="2" charset="-79"/>
              </a:rPr>
              <a:t>segurança e conformidade </a:t>
            </a:r>
            <a:r>
              <a:rPr lang="pt-BR" sz="2400" dirty="0">
                <a:solidFill>
                  <a:srgbClr val="CB49D2"/>
                </a:solidFill>
                <a:latin typeface="Fredoka" pitchFamily="2" charset="-79"/>
                <a:cs typeface="Fredoka" pitchFamily="2" charset="-79"/>
              </a:rPr>
              <a:t>30%</a:t>
            </a:r>
          </a:p>
          <a:p>
            <a:endParaRPr lang="pt-BR" sz="2400" dirty="0">
              <a:solidFill>
                <a:srgbClr val="FFFFFF"/>
              </a:solidFill>
              <a:latin typeface="Fredoka" pitchFamily="2" charset="-79"/>
              <a:cs typeface="Fredoka" pitchFamily="2" charset="-79"/>
            </a:endParaRPr>
          </a:p>
          <a:p>
            <a:r>
              <a:rPr lang="pt-BR" sz="2400" dirty="0">
                <a:solidFill>
                  <a:schemeClr val="accent2"/>
                </a:solidFill>
                <a:latin typeface="Fredoka" pitchFamily="2" charset="-79"/>
                <a:cs typeface="Fredoka" pitchFamily="2" charset="-79"/>
              </a:rPr>
              <a:t>Domínio 3:</a:t>
            </a:r>
            <a:r>
              <a:rPr lang="pt-BR" sz="2400" dirty="0">
                <a:solidFill>
                  <a:srgbClr val="FFFFFF"/>
                </a:solidFill>
                <a:latin typeface="Fredoka" pitchFamily="2" charset="-79"/>
                <a:cs typeface="Fredoka" pitchFamily="2" charset="-79"/>
              </a:rPr>
              <a:t> Tecnologia e serviços da nuvem </a:t>
            </a:r>
            <a:r>
              <a:rPr lang="pt-BR" sz="2400" dirty="0">
                <a:solidFill>
                  <a:srgbClr val="CB49D2"/>
                </a:solidFill>
                <a:latin typeface="Fredoka" pitchFamily="2" charset="-79"/>
                <a:cs typeface="Fredoka" pitchFamily="2" charset="-79"/>
              </a:rPr>
              <a:t>34%</a:t>
            </a:r>
          </a:p>
          <a:p>
            <a:endParaRPr lang="pt-BR" sz="2400" dirty="0">
              <a:solidFill>
                <a:srgbClr val="FFFFFF"/>
              </a:solidFill>
              <a:latin typeface="Fredoka" pitchFamily="2" charset="-79"/>
              <a:cs typeface="Fredoka" pitchFamily="2" charset="-79"/>
            </a:endParaRPr>
          </a:p>
          <a:p>
            <a:r>
              <a:rPr lang="pt-BR" sz="2400" dirty="0">
                <a:solidFill>
                  <a:schemeClr val="accent2"/>
                </a:solidFill>
                <a:latin typeface="Fredoka" pitchFamily="2" charset="-79"/>
                <a:cs typeface="Fredoka" pitchFamily="2" charset="-79"/>
              </a:rPr>
              <a:t>Domínio 4: </a:t>
            </a:r>
            <a:r>
              <a:rPr lang="pt-BR" sz="2400" dirty="0">
                <a:solidFill>
                  <a:srgbClr val="FFFFFF"/>
                </a:solidFill>
                <a:latin typeface="Fredoka" pitchFamily="2" charset="-79"/>
                <a:cs typeface="Fredoka" pitchFamily="2" charset="-79"/>
              </a:rPr>
              <a:t>Cobrança preços e suporte </a:t>
            </a:r>
            <a:r>
              <a:rPr lang="pt-BR" sz="2400" dirty="0">
                <a:solidFill>
                  <a:srgbClr val="CB49D2"/>
                </a:solidFill>
                <a:latin typeface="Fredoka" pitchFamily="2" charset="-79"/>
                <a:cs typeface="Fredoka" pitchFamily="2" charset="-79"/>
              </a:rPr>
              <a:t>12%</a:t>
            </a:r>
          </a:p>
          <a:p>
            <a:endParaRPr lang="pt-BR" sz="2400" dirty="0">
              <a:solidFill>
                <a:srgbClr val="FFFFFF"/>
              </a:solidFill>
              <a:latin typeface="Fredoka" pitchFamily="2" charset="-79"/>
              <a:cs typeface="Fredoka" pitchFamily="2" charset="-79"/>
            </a:endParaRPr>
          </a:p>
          <a:p>
            <a:endParaRPr lang="pt-BR" sz="2400" dirty="0">
              <a:solidFill>
                <a:srgbClr val="FFFFFF"/>
              </a:solidFill>
              <a:latin typeface="Fredoka" pitchFamily="2" charset="-79"/>
              <a:cs typeface="Fredoka" pitchFamily="2" charset="-79"/>
            </a:endParaRPr>
          </a:p>
          <a:p>
            <a:endParaRPr lang="pt-BR" sz="2400" dirty="0">
              <a:solidFill>
                <a:srgbClr val="FFFFFF"/>
              </a:solidFill>
              <a:latin typeface="Fredoka" pitchFamily="2" charset="-79"/>
              <a:cs typeface="Fredoka" pitchFamily="2" charset="-79"/>
            </a:endParaRPr>
          </a:p>
          <a:p>
            <a:endParaRPr lang="pt-BR" sz="2400" dirty="0">
              <a:solidFill>
                <a:srgbClr val="FFFFFF"/>
              </a:solidFill>
              <a:latin typeface="Fredoka" pitchFamily="2" charset="-79"/>
              <a:cs typeface="Fredoka" pitchFamily="2" charset="-79"/>
            </a:endParaRPr>
          </a:p>
          <a:p>
            <a:r>
              <a:rPr lang="pt-BR" sz="2400" dirty="0">
                <a:solidFill>
                  <a:srgbClr val="FFFFFF"/>
                </a:solidFill>
                <a:latin typeface="Fredoka" pitchFamily="2" charset="-79"/>
                <a:cs typeface="Fredoka" pitchFamily="2" charset="-79"/>
              </a:rPr>
              <a:t>Os resultados do exame são fornecidos como uma pontuação em escala de 100 a 1.000. A pontuação mínima de </a:t>
            </a:r>
            <a:r>
              <a:rPr lang="pt-BR" sz="2400" dirty="0">
                <a:solidFill>
                  <a:schemeClr val="accent2"/>
                </a:solidFill>
                <a:latin typeface="Fredoka" pitchFamily="2" charset="-79"/>
                <a:cs typeface="Fredoka" pitchFamily="2" charset="-79"/>
              </a:rPr>
              <a:t>aprovação é de 700</a:t>
            </a:r>
            <a:r>
              <a:rPr lang="pt-BR" sz="2400" dirty="0">
                <a:solidFill>
                  <a:schemeClr val="accent2"/>
                </a:solidFill>
              </a:rPr>
              <a:t>.</a:t>
            </a:r>
            <a:endParaRPr lang="pt-BR" sz="2400" dirty="0">
              <a:solidFill>
                <a:schemeClr val="accent2"/>
              </a:solidFill>
              <a:latin typeface="Fredoka" pitchFamily="2" charset="-79"/>
              <a:cs typeface="Fredoka" pitchFamily="2" charset="-79"/>
            </a:endParaRPr>
          </a:p>
          <a:p>
            <a:endParaRPr lang="pt-BR" sz="2000" dirty="0">
              <a:solidFill>
                <a:srgbClr val="FFFFFF"/>
              </a:solidFill>
              <a:latin typeface="Fredoka" pitchFamily="2" charset="-79"/>
              <a:cs typeface="Fredoka" pitchFamily="2" charset="-79"/>
            </a:endParaRPr>
          </a:p>
        </p:txBody>
      </p:sp>
    </p:spTree>
    <p:extLst>
      <p:ext uri="{BB962C8B-B14F-4D97-AF65-F5344CB8AC3E}">
        <p14:creationId xmlns:p14="http://schemas.microsoft.com/office/powerpoint/2010/main" val="1648546995"/>
      </p:ext>
    </p:extLst>
  </p:cSld>
  <p:clrMapOvr>
    <a:masterClrMapping/>
  </p:clrMapOvr>
</p:sld>
</file>

<file path=ppt/theme/theme1.xml><?xml version="1.0" encoding="utf-8"?>
<a:theme xmlns:a="http://schemas.openxmlformats.org/drawingml/2006/main" name="theme-aws">
  <a:themeElements>
    <a:clrScheme name="Personalizada 2">
      <a:dk1>
        <a:sysClr val="windowText" lastClr="000000"/>
      </a:dk1>
      <a:lt1>
        <a:srgbClr val="232F3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aws" id="{8855C268-06D2-E444-B796-DA0C846829A2}" vid="{45222048-A9A8-074E-A438-7D64D3CA0F67}"/>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theme-aws</Template>
  <TotalTime>2912</TotalTime>
  <Words>1488</Words>
  <Application>Microsoft Macintosh PowerPoint</Application>
  <PresentationFormat>Widescreen</PresentationFormat>
  <Paragraphs>227</Paragraphs>
  <Slides>13</Slides>
  <Notes>3</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13</vt:i4>
      </vt:variant>
    </vt:vector>
  </HeadingPairs>
  <TitlesOfParts>
    <vt:vector size="19" baseType="lpstr">
      <vt:lpstr>Aptos</vt:lpstr>
      <vt:lpstr>Arial</vt:lpstr>
      <vt:lpstr>Calibri</vt:lpstr>
      <vt:lpstr>Calibri Light</vt:lpstr>
      <vt:lpstr>Fredoka</vt:lpstr>
      <vt:lpstr>theme-aws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c:creator>
  <cp:lastModifiedBy>.</cp:lastModifiedBy>
  <cp:revision>4</cp:revision>
  <dcterms:created xsi:type="dcterms:W3CDTF">2024-05-19T03:05:19Z</dcterms:created>
  <dcterms:modified xsi:type="dcterms:W3CDTF">2024-05-21T04:19:20Z</dcterms:modified>
</cp:coreProperties>
</file>